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charts/chart1.xml" ContentType="application/vnd.openxmlformats-officedocument.drawingml.chart+xml"/>
  <Override PartName="/ppt/slides/charts/chart2.xml" ContentType="application/vnd.openxmlformats-officedocument.drawingml.chart+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428cb7eba1794257" Type="http://schemas.openxmlformats.org/officeDocument/2006/relationships/extended-properties" Target="docProps/app.xml"/><Relationship Id="R67d4234b0c974661" Type="http://schemas.openxmlformats.org/package/2006/relationships/metadata/core-properties" Target="docProps/core.xml"/><Relationship Id="R6f3cc6eaad6e4879" Type="http://schemas.openxmlformats.org/officeDocument/2006/relationships/officeDocument" Target="ppt/presentation.xml"/></Relationships>
</file>

<file path=ppt/presentation.xml><?xml version="1.0" encoding="utf-8"?>
<p:presentation xmlns:p="http://schemas.openxmlformats.org/presentationml/2006/main">
  <p:sldMasterIdLst>
    <p:sldMasterId xmlns:r="http://schemas.openxmlformats.org/officeDocument/2006/relationships" id="2147483648" r:id="R7bc10798d4224b02"/>
  </p:sldMasterIdLst>
  <p:notesMasterIdLst>
    <p:notesMasterId xmlns:r="http://schemas.openxmlformats.org/officeDocument/2006/relationships" r:id="R50dbdd3bd6594f1f"/>
  </p:notesMasterIdLst>
  <p:sldIdLst>
    <p:sldId xmlns:r="http://schemas.openxmlformats.org/officeDocument/2006/relationships" id="256" r:id="Rf1177eec4bc647a4"/>
    <p:sldId xmlns:r="http://schemas.openxmlformats.org/officeDocument/2006/relationships" id="257" r:id="R22ffb05a072042e0"/>
    <p:sldId xmlns:r="http://schemas.openxmlformats.org/officeDocument/2006/relationships" id="266" r:id="rId1"/>
    <p:sldId xmlns:r="http://schemas.openxmlformats.org/officeDocument/2006/relationships" id="258" r:id="R697fd92bd96c4356"/>
    <p:sldId xmlns:r="http://schemas.openxmlformats.org/officeDocument/2006/relationships" id="267" r:id="rId2"/>
    <p:sldId xmlns:r="http://schemas.openxmlformats.org/officeDocument/2006/relationships" id="268" r:id="rId3"/>
    <p:sldId xmlns:r="http://schemas.openxmlformats.org/officeDocument/2006/relationships" id="259" r:id="Ree1d62eb1e80423c"/>
    <p:sldId xmlns:r="http://schemas.openxmlformats.org/officeDocument/2006/relationships" id="260" r:id="R34d7734f28b342bb"/>
    <p:sldId xmlns:r="http://schemas.openxmlformats.org/officeDocument/2006/relationships" id="261" r:id="R0e24e9ba48504563"/>
    <p:sldId xmlns:r="http://schemas.openxmlformats.org/officeDocument/2006/relationships" id="262" r:id="Rcf5c8d0248154530"/>
    <p:sldId xmlns:r="http://schemas.openxmlformats.org/officeDocument/2006/relationships" id="263" r:id="R61f541284d494d32"/>
    <p:sldId xmlns:r="http://schemas.openxmlformats.org/officeDocument/2006/relationships" id="264" r:id="R6880943214c24537"/>
    <p:sldId xmlns:r="http://schemas.openxmlformats.org/officeDocument/2006/relationships" id="265" r:id="R7ce03e0808c148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e24e9ba48504563" Type="http://schemas.openxmlformats.org/officeDocument/2006/relationships/slide" Target="slides/slide9.xml"/><Relationship Id="R22ffb05a072042e0" Type="http://schemas.openxmlformats.org/officeDocument/2006/relationships/slide" Target="slides/slide2.xml"/><Relationship Id="R34d7734f28b342bb" Type="http://schemas.openxmlformats.org/officeDocument/2006/relationships/slide" Target="slides/slide8.xml"/><Relationship Id="R4a5d57e77c45451d" Type="http://schemas.openxmlformats.org/officeDocument/2006/relationships/theme" Target="theme/theme1.xml"/><Relationship Id="R50dbdd3bd6594f1f" Type="http://schemas.openxmlformats.org/officeDocument/2006/relationships/notesMaster" Target="notesMasters/notesMaster1.xml"/><Relationship Id="R61f541284d494d32" Type="http://schemas.openxmlformats.org/officeDocument/2006/relationships/slide" Target="slides/slide11.xml"/><Relationship Id="R6880943214c24537" Type="http://schemas.openxmlformats.org/officeDocument/2006/relationships/slide" Target="slides/slide12.xml"/><Relationship Id="R697fd92bd96c4356" Type="http://schemas.openxmlformats.org/officeDocument/2006/relationships/slide" Target="slides/slide4.xml"/><Relationship Id="R7bc10798d4224b02" Type="http://schemas.openxmlformats.org/officeDocument/2006/relationships/slideMaster" Target="slideMasters/slideMaster1.xml"/><Relationship Id="R7ce03e0808c1480f" Type="http://schemas.openxmlformats.org/officeDocument/2006/relationships/slide" Target="slides/slide13.xml"/><Relationship Id="R83c10c2ad0d940b3" Type="http://schemas.openxmlformats.org/officeDocument/2006/relationships/presProps" Target="presProps.xml"/><Relationship Id="R871276a96eca4395" Type="http://schemas.openxmlformats.org/officeDocument/2006/relationships/tableStyles" Target="tableStyles.xml"/><Relationship Id="Rcf5c8d0248154530" Type="http://schemas.openxmlformats.org/officeDocument/2006/relationships/slide" Target="slides/slide10.xml"/><Relationship Id="Ree1d62eb1e80423c" Type="http://schemas.openxmlformats.org/officeDocument/2006/relationships/slide" Target="slides/slide7.xml"/><Relationship Id="Rf1177eec4bc647a4" Type="http://schemas.openxmlformats.org/officeDocument/2006/relationships/slide" Target="slides/slide1.xml"/><Relationship Id="rId1" Type="http://schemas.openxmlformats.org/officeDocument/2006/relationships/slide" Target="slides/slide3.xml"/><Relationship Id="rId2" Type="http://schemas.openxmlformats.org/officeDocument/2006/relationships/slide" Target="slides/slide5.xml"/><Relationship Id="rId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0fec536ade25451d"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73d9eb9f60944de6" Type="http://schemas.openxmlformats.org/officeDocument/2006/relationships/slide" Target="../slides/slide1.xml"/><Relationship Id="Rff389d63b755410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3d73c9abe05e48e7" Type="http://schemas.openxmlformats.org/officeDocument/2006/relationships/notesMaster" Target="../notesMasters/notesMaster1.xml"/><Relationship Id="Rc5d3954274f1420d"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4e7970a905a449ef" Type="http://schemas.openxmlformats.org/officeDocument/2006/relationships/slide" Target="../slides/slide4.xml"/><Relationship Id="R8555d739517f439b"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c5d82f2619a2460d" Type="http://schemas.openxmlformats.org/officeDocument/2006/relationships/slide" Target="../slides/slide7.xml"/><Relationship Id="Re538a8cb65d54886"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8cab86c6bb9f4cf3" Type="http://schemas.openxmlformats.org/officeDocument/2006/relationships/slide" Target="../slides/slide8.xml"/><Relationship Id="Rcb0720754cc7496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0a606c0febb54f5e" Type="http://schemas.openxmlformats.org/officeDocument/2006/relationships/notesMaster" Target="../notesMasters/notesMaster1.xml"/><Relationship Id="Rabaddd8234134f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694635eb0faa4b59" Type="http://schemas.openxmlformats.org/officeDocument/2006/relationships/slide" Target="../slides/slide10.xml"/><Relationship Id="R7e79165985bd4790"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08b505e2ed254040" Type="http://schemas.openxmlformats.org/officeDocument/2006/relationships/notesMaster" Target="../notesMasters/notesMaster1.xml"/><Relationship Id="Rd2462a34a171401c"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85939a267e6d4aad" Type="http://schemas.openxmlformats.org/officeDocument/2006/relationships/slide" Target="../slides/slide12.xml"/><Relationship Id="Rae2de8d808a94a5f"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239fa4bdc097454b" Type="http://schemas.openxmlformats.org/officeDocument/2006/relationships/notesMaster" Target="../notesMasters/notesMaster1.xml"/><Relationship Id="R6ff5684811ec4bc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Azula is a working local prototype for a visual personal workspace. The proposed initial focus is adults learning complex material and making projects. This is a focused investor narrative, with the broader product catalog in the appendix. Moltd was supplied as a structural example only. None of its traction, valuation, customers or founder history is attributed to Azula.</a:t>
            </a:r>
          </a:p>
          <a:p xmlns:a="http://schemas.openxmlformats.org/drawingml/2006/main">
            <a:r>
              <a:t/>
            </a:r>
          </a:p>
          <a:p xmlns:a="http://schemas.openxmlformats.org/drawingml/2006/main">
            <a:r>
              <a:t>Product evidence: dated local application captures and capability audit, 21 October 2026. Public research checked 21 October 2026. Founder facts updated 25 October 2026. LinkedIn: https://www.linkedin.com/in/jeremiah-white-a90012283. Instagram: https://www.instagram.com/jeremiahwhiteee/. Business hypotheses and targets are proposals, not results. Founder identification: Jeremiah White, Founder of Azula. Venture not yet incorporated.</a:t>
            </a:r>
          </a:p>
          <a:p xmlns:a="http://schemas.openxmlformats.org/drawingml/2006/main">
            <a:r>
              <a:t/>
            </a:r>
          </a:p>
          <a:p xmlns:a="http://schemas.openxmlformats.org/drawingml/2006/main">
            <a:r>
              <a:t>The founder reported brand management and tracking on 25 October 2026. Specific workflows and data integrations still need demonstration. Corporate use is a proposed customer segment, with no corporate customer or enterprise readiness claim.</a:t>
            </a:r>
          </a:p>
          <a:p xmlns:a="http://schemas.openxmlformats.org/drawingml/2006/main">
            <a:r>
              <a:t>Updated 26 October 2026 to match the demo website. Images are real captures from the local prototype (personal details blurred); Business HQ screens use sample entries, not a real company’s figures. The cover now shows Azula’s real main menu, as on the demo website’s hero, and links to the live demo: https://azula-by-jeremiah-white.copperball24.chatgpt.site/#interactive-demo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hypothesis drawn from the development goals: a learner saves material in several places, then must reassemble its context before applying it. The founder reports four potential-customer interviews. No quantified time-saving evidence has been supplied. Proposed initial user: an adult student or independent maker with an ongoing project.</a:t>
            </a:r>
          </a:p>
          <a:p xmlns:a="http://schemas.openxmlformats.org/drawingml/2006/main">
            <a:r>
              <a:t/>
            </a:r>
          </a:p>
          <a:p xmlns:a="http://schemas.openxmlformats.org/drawingml/2006/main">
            <a:r>
              <a:t>Product evidence: dated local application captures and capability audit, 21 October 2026. Public research checked 21 October 2026. Founder facts updated 25 October 2026. LinkedIn: https://www.linkedin.com/in/jeremiah-white-a90012283. Instagram: https://www.instagram.com/jeremiahwhiteee/. Business hypotheses and targets are proposals, not results. Founder identification: Jeremiah White, Founder of Azula. Venture not yet incorporated.</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Local Studio demonstration captured 25 October 2026. The round holosphere has purple balls traveling along an inward spiral and bouncing inside its core. Teal and silver outer swirls rotate independently. Orbit, zoom, pause and guided inspection work in the local prototype. This is an authored visual study, not measured data or a scientifically validated molecular simulation. The still is a direct 3840 x 2160 native Studio export. A separate local recording demonstrates motion.</a:t>
            </a:r>
          </a:p>
          <a:p xmlns:a="http://schemas.openxmlformats.org/drawingml/2006/main">
            <a:r>
              <a:t>Updated 26 October 2026 to match the demo website. Images are real captures from the local prototype (personal details blurred); Business HQ screens use sample entries, not a real company’s figures. Studio Prototype desk, captured 26 October 2026 in Material style. The launch vehicle has 33 selectable parts; every model deconstructs, isolates and rebuilds part by part. Mark I draws blueprint sheets stroke by stroke. These are original visual study models, not real vehicles, weapons or engineering designs.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Recommended initial segment: US students aged 18+ and independent makers. NCES Condition of Education 2025 reports 15.8 million total undergraduate enrollments in fall 2023. This is a broad reference population, includes people outside the proposed 18+ niche and is not a validated SAM. At assumed $15/month, the entire 15.8m base would imply $2.844b annual capacity. A hypothetical 10% relevant subset is 1.58m/$284.4m annual capacity, but that share is unvalidated and is not used as a claimed market size. Chart: hypothetical paid shares of 0.01%, 0.05%, 0.10% of 15.8m = 1,580, 7,900, 15,800 paying users. Multiplying by $15*12 gives $284,400, $1,422,000, $2,844,000. No timing, conversion, distribution or attainability is implied.</a:t>
            </a:r>
          </a:p>
          <a:p xmlns:a="http://schemas.openxmlformats.org/drawingml/2006/main">
            <a:r>
              <a:t>Source: https://nces.ed.gov/use-work/resource-library/report/compendium/learn-about-new-condition-education-2025-part-i</a:t>
            </a:r>
          </a:p>
          <a:p xmlns:a="http://schemas.openxmlformats.org/drawingml/2006/main">
            <a:r>
              <a:t/>
            </a:r>
          </a:p>
          <a:p xmlns:a="http://schemas.openxmlformats.org/drawingml/2006/main">
            <a:r>
              <a:t>Product evidence: dated local application captures and capability audit, 21 October 2026. Public research checked 21 October 2026. Founder facts updated 25 October 2026. LinkedIn: https://www.linkedin.com/in/jeremiah-white-a90012283. Instagram: https://www.instagram.com/jeremiahwhiteee/. Business hypotheses and targets are proposals, not results. Founder identification: Jeremiah White, Founder of Azula. Venture not yet incorporated.</a:t>
            </a:r>
          </a:p>
          <a:p xmlns:a="http://schemas.openxmlformats.org/drawingml/2006/main">
            <a:r>
              <a:t/>
            </a:r>
          </a:p>
          <a:p xmlns:a="http://schemas.openxmlformats.org/drawingml/2006/main">
            <a:r>
              <a:t>The corporate brand opportunity is outside the undergraduate reference population and is not included in this chart. No corporate market size is asserted.</a:t>
            </a:r>
          </a:p>
          <a:p xmlns:a="http://schemas.openxmlformats.org/drawingml/2006/main">
            <a:r>
              <a:t>Visual treatment updated 25 October 2026 from the founder-supplied monochrome signal-terrain reference: black plotting field, white point texture, fine wire outlines and dotted measurement grid. Chart values, categories, units and scenario assumptions are unchanged. These figures remain illustrative scenarios, not forecasts.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model, not current pricing or revenue: free exploration, a personal subscription and separately metered compute-heavy generation. Test $10, $15 and $20 per month. At 2,000 paying users the annualized subscription scenarios equal $240k, $360k and $480k. Gross margin is unknown until model/API, storage, hosting, payments, support and licensed-content costs are measured. No growth rate, retention or acquisition efficiency is assumed.</a:t>
            </a:r>
          </a:p>
          <a:p xmlns:a="http://schemas.openxmlformats.org/drawingml/2006/main">
            <a:r>
              <a:t/>
            </a:r>
          </a:p>
          <a:p xmlns:a="http://schemas.openxmlformats.org/drawingml/2006/main">
            <a:r>
              <a:t>Product evidence: dated local application captures and capability audit, 21 October 2026. Public research checked 21 October 2026. Founder facts updated 25 October 2026. LinkedIn: https://www.linkedin.com/in/jeremiah-white-a90012283. Instagram: https://www.instagram.com/jeremiahwhiteee/. Business hypotheses and targets are proposals, not results. Founder identification: Jeremiah White, Founder of Azula. Venture not yet incorporated.</a:t>
            </a:r>
          </a:p>
          <a:p xmlns:a="http://schemas.openxmlformats.org/drawingml/2006/main">
            <a:r>
              <a:t/>
            </a:r>
          </a:p>
          <a:p xmlns:a="http://schemas.openxmlformats.org/drawingml/2006/main">
            <a:r>
              <a:t>Visual treatment updated 25 October 2026 from the founder-supplied monochrome signal-terrain reference: black plotting field, white point texture, fine wire outlines and dotted measurement grid. Chart values, categories, units and scenario assumptions are unchanged. These figures remain illustrative scenarios, not forecasts.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go-to-market plan. Start with adults in study and maker communities through founder-led interviews and demonstrations. No university, creator or organization has agreed to partner based on supplied evidence. Pilot targets are planning assumptions, not current users. Recruit 20 discovery participants, then a consented 50-person pilot; expand only when repeated use and willingness to pay support it. Track source channel and cohort so growth is attributable.</a:t>
            </a:r>
          </a:p>
          <a:p xmlns:a="http://schemas.openxmlformats.org/drawingml/2006/main">
            <a:r>
              <a:t/>
            </a:r>
          </a:p>
          <a:p xmlns:a="http://schemas.openxmlformats.org/drawingml/2006/main">
            <a:r>
              <a:t>Product evidence: dated local application captures and capability audit, 21 October 2026. Public research checked 21 October 2026. Founder facts updated 25 October 2026. LinkedIn: https://www.linkedin.com/in/jeremiah-white-a90012283. Instagram: https://www.instagram.com/jeremiahwhiteee/. Business hypotheses and targets are proposals, not results. Founder identification: Jeremiah White, Founder of Azula. Venture not yet incorporated.</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 describes positioning, not an exhaustive feature test. Official Notion page describes agents, enterprise search and work management. Obsidian describes local/private notes, links, graph and extensibility. OpenAI study-mode page describes guided learning and uploaded course materials. Azula's proposed distinction is a coherent visual workflow joining source context, daily practice and explorable studies. Customer preference and competitive advantage remain unvalidated.</a:t>
            </a:r>
          </a:p>
          <a:p xmlns:a="http://schemas.openxmlformats.org/drawingml/2006/main">
            <a:r>
              <a:t>Sources:</a:t>
            </a:r>
          </a:p>
          <a:p xmlns:a="http://schemas.openxmlformats.org/drawingml/2006/main">
            <a:r>
              <a:t>https://www.notion.com/product/ai</a:t>
            </a:r>
          </a:p>
          <a:p xmlns:a="http://schemas.openxmlformats.org/drawingml/2006/main">
            <a:r>
              <a:t>https://obsidian.md/</a:t>
            </a:r>
          </a:p>
          <a:p xmlns:a="http://schemas.openxmlformats.org/drawingml/2006/main">
            <a:r>
              <a:t>https://openai.com/index/chatgpt-study-mode/</a:t>
            </a:r>
          </a:p>
          <a:p xmlns:a="http://schemas.openxmlformats.org/drawingml/2006/main">
            <a:r>
              <a:t/>
            </a:r>
          </a:p>
          <a:p xmlns:a="http://schemas.openxmlformats.org/drawingml/2006/main">
            <a:r>
              <a:t>Product evidence: dated local application captures and capability audit, 21 October 2026. Public research checked 21 October 2026. Founder facts updated 25 October 2026. LinkedIn: https://www.linkedin.com/in/jeremiah-white-a90012283. Instagram: https://www.instagram.com/jeremiahwhiteee/. Business hypotheses and targets are proposals, not results. Founder identification: Jeremiah White, Founder of Azula. Venture not yet incorporated.</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Updated 26 October 2026. Founder story: Jeremiah White studies nursing and business at Waubonsee Community College, plans to transfer to Loyola University to become a nurse; his end goal is a doctorate, as a Doctor of Nursing Practice (DNP) nurse practitioner. He has a deep fascination with AI software development and business technology, and builds Azula himself with AI assistance, part-time after school. He is Azula’s first user: he was fascinated by anatomy websites, so he built Analyst as a place for everyone to keep updated tabs on their health, and Business HQ is where he is planning the company’s own LLC. The 90-day plan: days 1–30 make one workflow reliable and finish the AI integration a pilot needs; days 31–60 run the pilot and measure errors, completed tasks and repeat use; days 61–90 test pricing, publish results and validate a corporate brand use case. First company; not yet incorporated.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existing capability audit records a working local interface, authored models and captured interactions. The home graph reports 1,308 notes and 7,976 connections. The intake checkpoint records 12 PDFs, 501 extracted pages and 337 filed Reel source specifications, with zero fully watched Reels. Library volume is not customer traction, source verification, model training or an accuracy benchmark. Founder confirmed no current income; current revenue is $0. The founder reports one friend informally trying Azula. This is early prototype testing, not measured active-user traction. Retention and willingness to pay have not been measured.</a:t>
            </a:r>
          </a:p>
          <a:p xmlns:a="http://schemas.openxmlformats.org/drawingml/2006/main">
            <a:r>
              <a:t/>
            </a:r>
          </a:p>
          <a:p xmlns:a="http://schemas.openxmlformats.org/drawingml/2006/main">
            <a:r>
              <a:t>Product evidence: dated local application captures and capability audit, 21 October 2026. Public research checked 21 October 2026. Founder facts updated 25 October 2026. LinkedIn: https://www.linkedin.com/in/jeremiah-white-a90012283. Instagram: https://www.instagram.com/jeremiahwhiteee/. Business hypotheses and targets are proposals, not results. Founder identification: Jeremiah White, Founder of Azula. Venture not yet incorporated.</a:t>
            </a:r>
          </a:p>
          <a:p xmlns:a="http://schemas.openxmlformats.org/drawingml/2006/main">
            <a:r>
              <a:t/>
            </a:r>
          </a:p>
          <a:p xmlns:a="http://schemas.openxmlformats.org/drawingml/2006/main">
            <a:r>
              <a:t>Current founder-confirmed evidence: four potential-customer interviews, one informal tester, zero revenue, and no LOIs, preorders or signed customers. AI integration remains unfinished. Brand management and tracking are founder-reported. This revision does not claim automated monitoring, competitor intelligence, brand analytics, enterprise security, collaboration or production integrations.</a:t>
            </a:r>
          </a:p>
          <a:p xmlns:a="http://schemas.openxmlformats.org/drawingml/2006/main">
            <a:r>
              <a:t>Updated 26 October 2026 to match the demo website. Images are real captures from the local prototype (personal details blurred); Business HQ screens use sample entries, not a real company’s figures. Business HQ replaced the founder-reported brand management line: it is now a working local tool (built 26 October 2026), shown with sample data and with no users yet. The demo website shows real footage of nine centers, a ten-world Void tour and Studio models.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Jeremiah White confirmed a $199,000 target on 22 October 2026; on 26 October 2026, the current raise target was updated to $250,000. He clarified that the previously reported $2,560 commitment is his personal hardware investment. Outside investor commitments are $0, external funding received is $0 and revenue is $0. The hardware includes a gaming laptop, another Acer laptop, monitor and cooling equipment. This is founder investment in the prototype, not commercial traction or proof of production capacity. The proposed use of funds is engineering, domain review, a measured pilot, infrastructure and company/content readiness. Terms, instrument and valuation remain open. The founder estimated approximately five months of runway at current scope on 24 October 2026. The raise does not imply a validated runway forecast. Product evidence: dated local application captures and capability audit, 21 October 2026. Public research checked 21 October 2026. Founder facts updated 25 October 2026. LinkedIn: https://www.linkedin.com/in/jeremiah-white-a90012283. Instagram: https://www.instagram.com/jeremiahwhiteee/. Business hypotheses and targets are proposals, not results. Founder identification: Jeremiah White, Founder of Azula. Venture not yet incorporated.</a:t>
            </a:r>
          </a:p>
          <a:p xmlns:a="http://schemas.openxmlformats.org/drawingml/2006/main">
            <a:r>
              <a:t/>
            </a:r>
          </a:p>
          <a:p xmlns:a="http://schemas.openxmlformats.org/drawingml/2006/main">
            <a:r>
              <a:t>The founder asked to remove the referral attribution on 25 October 2026. Future pitch materials should omit it. The $199,000 raise is the total target, with no outside funding or commitments.</a:t>
            </a:r>
          </a:p>
          <a:p xmlns:a="http://schemas.openxmlformats.org/drawingml/2006/main">
            <a:r>
              <a:t>Updated 26 October 2026 to match the demo website. Images are real captures from the local prototype (personal details blurred); Business HQ screens use sample entries, not a real company’s figures. The demo link opens the interactive demo section of the website: https://azula-by-jeremiah-white.copperball24.chatgpt.site/#interactive-demo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Updated 26 October 2026 to match the demo website. Images are real captures from the local prototype (personal details blurred); Business HQ screens use sample entries, not a real company’s figures. New slide. Earth and Outer Space are separate centers. Self: Looks &amp; Health (evidence-graded skin and health basics, no doses), recipes saved from reels with printable cards, and a daily food log for meal planning. Car sphere: a 203-part 3D model of the founder’s own car with repair records (symptom, plan, priority, cost, target date) across 10 vehicle systems; open repairs are flagged on the main menu; live OBD readings need a compatible adapter. Analyst is for everyone, not only nursing majors: a place to learn anatomy and keep tabs on your health. It has 3,432 named structures across 11 body systems, an optional 18-milestone nursing path and 118 elements (BodyParts3D, CC BY 4.0; educational, not diagnostic). Dojo: karate, taekwondo, judo, jiu-jitsu and bagua, 170 catalogued techniques as authored 3D studies, not motion capture or coaching. Map: 242 countries and territories, OpenStreetMap city maps and the user’s own pins. World: a 3D globe with a 69-place travel book and the solar system with orbit playback; nothing is booked and there is no live satellite link. Bible: the Douay-Rheims text, 73 books. The Void: authored 3D worlds reached from the Crossing.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Updated 26 October 2026 to match the demo website. Images are real captures from the local prototype (personal details blurred); Business HQ screens use sample entries, not a real company’s figures. New slide. Business HQ (Brand › Business, /brand/business in the hub, built 26 October 2026) covers several businesses, each with an 11-step setup checklist (structure, name, registered agent, state filing, operating agreement, EIN, bank account, state taxes, licences, bookkeeping, annual reports) linked to official SBA, IRS and state pages; a money ledger with monthly profit, a 12-month chart and CSV export; a customer pipeline; tasks; marketing campaigns; and a watch list. Its Map &amp; rules tab uses the same notes as the Map’s travel scroll: verified LLC filing fees for four states so far (CA, FL, IL, TX), city licensing links, and firearms notes reviewed for Illinois, with official sources linked for every state. Nothing is filed, paid or sent automatically. The screens show sample entries; there are no business users yet.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Updated 26 October 2026 to match the demo website. Images are real captures from the local prototype (personal details blurred); Business HQ screens use sample entries, not a real company’s figures. New slide: the demo website, rebuilt 26 October 2026. It shows 12 centers (main hub, Analyst, Dojo with the Brotherhood campus, Map, Brand · Business HQ, Earth, Outer Space, Self, Car sphere, Bible, Studio Mark II and the rocket), an Atlas that breaks down every center, the Void’s ten worlds, both studios, the start-a-business walkthrough and this pitch deck. Link: https://azula-by-jeremiah-white.copperball24.chatgpt.site/#interactive-demo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7f98a0783aa840ac"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1677028491fb47b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4bfb05d3fa314c9d"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06732fc08dbb46c0"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50b999e8dcd448dc"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df7c7dfd48ba47d0"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46F94E-D96E-46CB-BAAD-FB7B6A72B56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8F850C7-4498-4E70-BFA9-FBA1BA5A26A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E0E66D2-0D5F-4308-8390-6AA42A1CAAF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84AD73-AA0A-4DB4-85E4-9924E71B3C6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469A07F-9B48-44EE-98DF-566E6986901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4ED6278-B184-4CB0-B9AA-D5186CEA570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BE89F3-CDC9-4BD8-92AE-E96229DEDF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6A28B6D-8CF9-435D-850D-2E62463BBDB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7BAFE16-F892-4F77-A38A-F03379CA07B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A0B0D26-54E3-4E06-A61C-C84835C2A7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106c2886ce0a4882" Type="http://schemas.openxmlformats.org/officeDocument/2006/relationships/theme" Target="theme/theme2.xml"/><Relationship Id="R305e1deaa7e84be3" Type="http://schemas.openxmlformats.org/officeDocument/2006/relationships/slideLayout" Target="../slideLayouts/slideLayout6.xml"/><Relationship Id="R59d0564ae58c4b89" Type="http://schemas.openxmlformats.org/officeDocument/2006/relationships/slideLayout" Target="../slideLayouts/slideLayout4.xml"/><Relationship Id="R646f28d405884e98" Type="http://schemas.openxmlformats.org/officeDocument/2006/relationships/slideLayout" Target="../slideLayouts/slideLayout1.xml"/><Relationship Id="Ra6171d55978648be" Type="http://schemas.openxmlformats.org/officeDocument/2006/relationships/slideLayout" Target="../slideLayouts/slideLayout3.xml"/><Relationship Id="Rd8fc2c4f089c42cd" Type="http://schemas.openxmlformats.org/officeDocument/2006/relationships/slideLayout" Target="../slideLayouts/slideLayout2.xml"/><Relationship Id="Rf0b220d84d6e45d8" Type="http://schemas.openxmlformats.org/officeDocument/2006/relationships/slideLayout" Target="../slideLayouts/slideLayout5.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46f28d405884e98"/>
    <p:sldLayoutId xmlns:r="http://schemas.openxmlformats.org/officeDocument/2006/relationships" id="2147483650" r:id="Rd8fc2c4f089c42cd"/>
    <p:sldLayoutId xmlns:r="http://schemas.openxmlformats.org/officeDocument/2006/relationships" id="2147483651" r:id="Ra6171d55978648be"/>
    <p:sldLayoutId xmlns:r="http://schemas.openxmlformats.org/officeDocument/2006/relationships" id="2147483652" r:id="R59d0564ae58c4b89"/>
    <p:sldLayoutId xmlns:r="http://schemas.openxmlformats.org/officeDocument/2006/relationships" id="2147483653" r:id="Rf0b220d84d6e45d8"/>
    <p:sldLayoutId xmlns:r="http://schemas.openxmlformats.org/officeDocument/2006/relationships" id="2147483654" r:id="R305e1deaa7e84be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1293e6a6e4504cbc" Type="http://schemas.openxmlformats.org/officeDocument/2006/relationships/notesSlide" Target="../notesSlides/notesSlide1.xml"/><Relationship Id="R761d66d64dfe4350" Type="http://schemas.openxmlformats.org/officeDocument/2006/relationships/image" Target="../media/image.jpeg"/><Relationship Id="Reac53e4d9deb458c" Type="http://schemas.openxmlformats.org/officeDocument/2006/relationships/slideLayout" Target="../slideLayouts/slideLayout6.xml"/><Relationship Id="rId4" Type="http://schemas.openxmlformats.org/officeDocument/2006/relationships/image" Target="../media/image1.jpg"/><Relationship Id="rId5" Type="http://schemas.openxmlformats.org/officeDocument/2006/relationships/hyperlink" Target="https://azula-by-jeremiah-white.copperball24.chatgpt.site/#interactive-demo" TargetMode="External"/></Relationships>
</file>

<file path=ppt/slides/_rels/slide2.xml.rels><?xml version='1.0' encoding='UTF-8' standalone='yes'?>
<Relationships xmlns="http://schemas.openxmlformats.org/package/2006/relationships"><Relationship Id="R6a5a55292f9e44d9" Type="http://schemas.openxmlformats.org/officeDocument/2006/relationships/image" Target="../media/image2.jpeg"/><Relationship Id="Rccb3194fd7674022" Type="http://schemas.openxmlformats.org/officeDocument/2006/relationships/slideLayout" Target="../slideLayouts/slideLayout6.xml"/><Relationship Id="Rcfec7b6708ba489f"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68d38606ecbe4446" Type="http://schemas.openxmlformats.org/officeDocument/2006/relationships/slideLayout" Target="../slideLayouts/slideLayout6.xml"/><Relationship Id="Rc724651b127a4795" Type="http://schemas.openxmlformats.org/officeDocument/2006/relationships/image" Target="../media/image.png"/><Relationship Id="Rf8aae747fbe34cb4" Type="http://schemas.openxmlformats.org/officeDocument/2006/relationships/image" Target="../media/image3.jpeg"/><Relationship Id="rId4" Type="http://schemas.openxmlformats.org/officeDocument/2006/relationships/image" Target="../media/image11.jpg"/><Relationship Id="rId5" Type="http://schemas.openxmlformats.org/officeDocument/2006/relationships/image" Target="../media/image12.jpg"/><Relationship Id="rId6" Type="http://schemas.openxmlformats.org/officeDocument/2006/relationships/image" Target="../media/image13.jpg"/><Relationship Id="rId7" Type="http://schemas.openxmlformats.org/officeDocument/2006/relationships/image" Target="../media/image14.jpg"/><Relationship Id="rId8" Type="http://schemas.openxmlformats.org/officeDocument/2006/relationships/image" Target="../media/image15.jpg"/><Relationship Id="rId9" Type="http://schemas.openxmlformats.org/officeDocument/2006/relationships/image" Target="../media/image16.jpg"/><Relationship Id="rId10" Type="http://schemas.openxmlformats.org/officeDocument/2006/relationships/image" Target="../media/image17.jpg"/><Relationship Id="rId11" Type="http://schemas.openxmlformats.org/officeDocument/2006/relationships/image" Target="../media/image18.jpg"/><Relationship Id="rId12" Type="http://schemas.openxmlformats.org/officeDocument/2006/relationships/image" Target="../media/image19.jpg"/><Relationship Id="rId13" Type="http://schemas.openxmlformats.org/officeDocument/2006/relationships/notesSlide" Target="../notesSlides/notesSlide11.xml"/></Relationships>
</file>

<file path=ppt/slides/_rels/slide4.xml.rels><?xml version='1.0' encoding='UTF-8' standalone='yes'?>
<Relationships xmlns="http://schemas.openxmlformats.org/package/2006/relationships"><Relationship Id="R68d38606ecbe4446" Type="http://schemas.openxmlformats.org/officeDocument/2006/relationships/slideLayout" Target="../slideLayouts/slideLayout6.xml"/><Relationship Id="Rc724651b127a4795" Type="http://schemas.openxmlformats.org/officeDocument/2006/relationships/image" Target="../media/image.png"/><Relationship Id="Rc8c71b08773a4cdb" Type="http://schemas.openxmlformats.org/officeDocument/2006/relationships/notesSlide" Target="../notesSlides/notesSlide3.xml"/><Relationship Id="Rf8aae747fbe34cb4" Type="http://schemas.openxmlformats.org/officeDocument/2006/relationships/image" Target="../media/image3.jpeg"/><Relationship Id="rId5" Type="http://schemas.openxmlformats.org/officeDocument/2006/relationships/image" Target="../media/image20.jpg"/></Relationships>
</file>

<file path=ppt/slides/_rels/slide5.xml.rels><?xml version='1.0' encoding='UTF-8' standalone='yes'?>
<Relationships xmlns="http://schemas.openxmlformats.org/package/2006/relationships"><Relationship Id="R68d38606ecbe4446" Type="http://schemas.openxmlformats.org/officeDocument/2006/relationships/slideLayout" Target="../slideLayouts/slideLayout6.xml"/><Relationship Id="Rc724651b127a4795" Type="http://schemas.openxmlformats.org/officeDocument/2006/relationships/image" Target="../media/image.png"/><Relationship Id="Rf8aae747fbe34cb4" Type="http://schemas.openxmlformats.org/officeDocument/2006/relationships/image" Target="../media/image3.jpeg"/><Relationship Id="rId4" Type="http://schemas.openxmlformats.org/officeDocument/2006/relationships/image" Target="../media/image21.jpg"/><Relationship Id="rId5" Type="http://schemas.openxmlformats.org/officeDocument/2006/relationships/image" Target="../media/image22.jpg"/><Relationship Id="rId6" Type="http://schemas.openxmlformats.org/officeDocument/2006/relationships/notesSlide" Target="../notesSlides/notesSlide12.xml"/></Relationships>
</file>

<file path=ppt/slides/_rels/slide6.xml.rels><?xml version='1.0' encoding='UTF-8' standalone='yes'?>
<Relationships xmlns="http://schemas.openxmlformats.org/package/2006/relationships"><Relationship Id="R68d38606ecbe4446" Type="http://schemas.openxmlformats.org/officeDocument/2006/relationships/slideLayout" Target="../slideLayouts/slideLayout6.xml"/><Relationship Id="Rc724651b127a4795" Type="http://schemas.openxmlformats.org/officeDocument/2006/relationships/image" Target="../media/image.png"/><Relationship Id="Rf8aae747fbe34cb4" Type="http://schemas.openxmlformats.org/officeDocument/2006/relationships/image" Target="../media/image3.jpeg"/><Relationship Id="rId4" Type="http://schemas.openxmlformats.org/officeDocument/2006/relationships/image" Target="../media/image19.jpg"/><Relationship Id="rId5" Type="http://schemas.openxmlformats.org/officeDocument/2006/relationships/image" Target="../media/image23.jpg"/><Relationship Id="rId6" Type="http://schemas.openxmlformats.org/officeDocument/2006/relationships/image" Target="../media/image24.jpg"/><Relationship Id="rId7" Type="http://schemas.openxmlformats.org/officeDocument/2006/relationships/hyperlink" Target="https://azula-by-jeremiah-white.copperball24.chatgpt.site/#interactive-demo" TargetMode="External"/><Relationship Id="rId8" Type="http://schemas.openxmlformats.org/officeDocument/2006/relationships/notesSlide" Target="../notesSlides/notesSlide13.xml"/></Relationships>
</file>

<file path=ppt/slides/_rels/slide7.xml.rels><?xml version='1.0' encoding='UTF-8' standalone='yes'?>
<Relationships xmlns="http://schemas.openxmlformats.org/package/2006/relationships"><Relationship Id="R65ddf464c1f8455a" Type="http://schemas.openxmlformats.org/officeDocument/2006/relationships/chart" Target="charts/chart1.xml"/><Relationship Id="R7327116b0ab0412f" Type="http://schemas.openxmlformats.org/officeDocument/2006/relationships/notesSlide" Target="../notesSlides/notesSlide4.xml"/><Relationship Id="Ra9954805bfb344b6" Type="http://schemas.openxmlformats.org/officeDocument/2006/relationships/slideLayout" Target="../slideLayouts/slideLayout6.xml"/><Relationship Id="Rbc49339419204969" Type="http://schemas.openxmlformats.org/officeDocument/2006/relationships/image" Target="../media/image4.jpeg"/></Relationships>
</file>

<file path=ppt/slides/_rels/slide8.xml.rels><?xml version='1.0' encoding='UTF-8' standalone='yes'?>
<Relationships xmlns="http://schemas.openxmlformats.org/package/2006/relationships"><Relationship Id="R2d8f96c4fe574743" Type="http://schemas.openxmlformats.org/officeDocument/2006/relationships/notesSlide" Target="../notesSlides/notesSlide5.xml"/><Relationship Id="R5c168b410eeb460f" Type="http://schemas.openxmlformats.org/officeDocument/2006/relationships/chart" Target="charts/chart2.xml"/><Relationship Id="R5d91b6da7dc74965" Type="http://schemas.openxmlformats.org/officeDocument/2006/relationships/image" Target="../media/image5.jpeg"/><Relationship Id="Ra3eef5cdec9e4063"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3dfa462cc2164402" Type="http://schemas.openxmlformats.org/officeDocument/2006/relationships/notesSlide" Target="../notesSlides/notesSlide6.xml"/><Relationship Id="R81e42fd1fb094bcb" Type="http://schemas.openxmlformats.org/officeDocument/2006/relationships/image" Target="../media/image6.jpeg"/><Relationship Id="Rbd04d9791a994510"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06439d0797d6462e" Type="http://schemas.openxmlformats.org/officeDocument/2006/relationships/image" Target="../media/image7.jpeg"/><Relationship Id="R58dbc4bb3c7a4dfb" Type="http://schemas.openxmlformats.org/officeDocument/2006/relationships/slideLayout" Target="../slideLayouts/slideLayout6.xml"/><Relationship Id="R6a55ea1244144a2a"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3189d9c6967e4df7" Type="http://schemas.openxmlformats.org/officeDocument/2006/relationships/image" Target="../media/image8.jpeg"/><Relationship Id="R55e66adc7744430b" Type="http://schemas.openxmlformats.org/officeDocument/2006/relationships/notesSlide" Target="../notesSlides/notesSlide8.xml"/><Relationship Id="Rebbed46de1104cc2"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1bcc113ea7374cbe" Type="http://schemas.openxmlformats.org/officeDocument/2006/relationships/notesSlide" Target="../notesSlides/notesSlide9.xml"/><Relationship Id="R6c08574e87f64d8c" Type="http://schemas.openxmlformats.org/officeDocument/2006/relationships/slideLayout" Target="../slideLayouts/slideLayout6.xml"/><Relationship Id="Rbf6dbf5804c0400b" Type="http://schemas.openxmlformats.org/officeDocument/2006/relationships/image" Target="../media/image9.jpeg"/></Relationships>
</file>

<file path=ppt/slides/_rels/slide13.xml.rels><?xml version='1.0' encoding='UTF-8' standalone='yes'?>
<Relationships xmlns="http://schemas.openxmlformats.org/package/2006/relationships"><Relationship Id="R4407bc7be37244ee" Type="http://schemas.openxmlformats.org/officeDocument/2006/relationships/slideLayout" Target="../slideLayouts/slideLayout6.xml"/><Relationship Id="R749f35fcbd0e4e12" Type="http://schemas.openxmlformats.org/officeDocument/2006/relationships/image" Target="../media/image10.jpeg"/><Relationship Id="R7ee74a078c514e5b" Type="http://schemas.openxmlformats.org/officeDocument/2006/relationships/notesSlide" Target="../notesSlides/notesSlide10.xml"/><Relationship Id="rId4" Type="http://schemas.openxmlformats.org/officeDocument/2006/relationships/hyperlink" Target="https://azula-by-jeremiah-white.copperball24.chatgpt.site/#interactive-demo" TargetMode="External"/><Relationship Id="rId5" Type="http://schemas.openxmlformats.org/officeDocument/2006/relationships/hyperlink" Target="mailto:jeremiahjwhitehq@gmail.com" TargetMode="External"/></Relationships>
</file>

<file path=ppt/slides/charts/chart1.xml><?xml version="1.0" encoding="utf-8"?>
<c:chartSpace xmlns:c="http://schemas.openxmlformats.org/drawingml/2006/chart">
  <c:lang val="en-US"/>
  <c:chart>
    <c:plotArea>
      <c:barChart>
        <c:barDir val="col"/>
        <c:grouping val="clustered"/>
        <c:varyColors val="0"/>
        <c:ser>
          <c:idx val="0"/>
          <c:order val="0"/>
          <c:tx>
            <c:v>Annual subscription revenue</c:v>
          </c:tx>
          <c:spPr>
            <a:pattFill xmlns:a="http://schemas.openxmlformats.org/drawingml/2006/main" prst="dotGrid">
              <a:fgClr>
                <a:srgbClr val="F2F3F3"/>
              </a:fgClr>
              <a:bgClr>
                <a:srgbClr val="050607"/>
              </a:bgClr>
            </a:pattFill>
            <a:ln xmlns:a="http://schemas.openxmlformats.org/drawingml/2006/main" w="12383">
              <a:solidFill>
                <a:srgbClr val="FFFFFF"/>
              </a:solidFill>
              <a:prstDash val="solid"/>
            </a:ln>
          </c:spPr>
          <c:invertIfNegative val="0"/>
          <c:cat>
            <c:strRef>
              <c:f>'Chart Data'!$A$2:$A$4</c:f>
              <c:strCache>
                <c:ptCount val="3"/>
                <c:pt idx="0">
                  <c:v>0.01%</c:v>
                </c:pt>
                <c:pt idx="1">
                  <c:v>0.05%</c:v>
                </c:pt>
                <c:pt idx="2">
                  <c:v>0.10%</c:v>
                </c:pt>
              </c:strCache>
            </c:strRef>
          </c:cat>
          <c:val>
            <c:numRef>
              <c:f>'Chart Data'!$B$2:$B$4</c:f>
              <c:numCache>
                <c:formatCode>$0.00"M"</c:formatCode>
                <c:ptCount val="3"/>
                <c:pt idx="0">
                  <c:v>0.2844</c:v>
                </c:pt>
                <c:pt idx="1">
                  <c:v>1.422</c:v>
                </c:pt>
                <c:pt idx="2">
                  <c:v>2.844</c:v>
                </c:pt>
              </c:numCache>
            </c:numRef>
          </c:val>
        </c:ser>
        <c:dLbls>
          <c:numFmt formatCode="$0.00&quot;M&quot;" sourceLinked="0"/>
          <c:txPr>
            <a:bodyPr xmlns:a="http://schemas.openxmlformats.org/drawingml/2006/main" anchorCtr="1"/>
            <a:lstStyle xmlns:a="http://schemas.openxmlformats.org/drawingml/2006/main"/>
            <a:p xmlns:a="http://schemas.openxmlformats.org/drawingml/2006/main">
              <a:pPr>
                <a:defRPr sz="1650" b="1">
                  <a:solidFill>
                    <a:srgbClr val="FFFFFF"/>
                  </a:solidFill>
                  <a:latin typeface="Segoe UI"/>
                  <a:ea typeface="Segoe UI"/>
                  <a:cs typeface="Segoe UI"/>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CCD1D4"/>
            </a:solidFill>
          </a:ln>
        </c:spPr>
        <c:txPr>
          <a:bodyPr xmlns:a="http://schemas.openxmlformats.org/drawingml/2006/main" anchorCtr="1"/>
          <a:lstStyle xmlns:a="http://schemas.openxmlformats.org/drawingml/2006/main"/>
          <a:p xmlns:a="http://schemas.openxmlformats.org/drawingml/2006/main">
            <a:pPr>
              <a:defRPr sz="1575">
                <a:solidFill>
                  <a:srgbClr val="F2F3F3"/>
                </a:solidFill>
                <a:latin typeface="Segoe UI"/>
                <a:ea typeface="Segoe UI"/>
                <a:cs typeface="Segoe UI"/>
              </a:defRPr>
            </a:pPr>
          </a:p>
        </c:txPr>
        <c:crossAx val="48672768"/>
      </c:catAx>
      <c:valAx>
        <c:axId val="48672768"/>
        <c:scaling>
          <c:orientation val="minMax"/>
          <c:max val="3.4"/>
          <c:min val="0"/>
        </c:scaling>
        <c:delete val="0"/>
        <c:axPos val="l"/>
        <c:majorGridlines>
          <c:spPr>
            <a:ln xmlns:a="http://schemas.openxmlformats.org/drawingml/2006/main" w="7144">
              <a:solidFill>
                <a:srgbClr val="727A80"/>
              </a:solidFill>
              <a:prstDash val="dot"/>
            </a:ln>
          </c:spPr>
        </c:majorGridlines>
        <c:minorGridlines>
          <c:spPr>
            <a:ln xmlns:a="http://schemas.openxmlformats.org/drawingml/2006/main" w="4286">
              <a:solidFill>
                <a:srgbClr val="30383D"/>
              </a:solidFill>
              <a:prstDash val="dot"/>
            </a:ln>
          </c:spPr>
        </c:minorGridlines>
        <c:numFmt formatCode="$0.00&quot;M&quot;"/>
        <c:majorTickMark val="none"/>
        <c:minorTickMark val="none"/>
        <c:spPr>
          <a:ln xmlns:a="http://schemas.openxmlformats.org/drawingml/2006/main" w="5715">
            <a:solidFill>
              <a:srgbClr val="727A80"/>
            </a:solidFill>
          </a:ln>
        </c:spPr>
        <c:txPr>
          <a:bodyPr xmlns:a="http://schemas.openxmlformats.org/drawingml/2006/main" anchorCtr="1"/>
          <a:lstStyle xmlns:a="http://schemas.openxmlformats.org/drawingml/2006/main"/>
          <a:p xmlns:a="http://schemas.openxmlformats.org/drawingml/2006/main">
            <a:pPr>
              <a:defRPr sz="1350">
                <a:solidFill>
                  <a:srgbClr val="C8CDD0"/>
                </a:solidFill>
                <a:latin typeface="Segoe UI"/>
                <a:ea typeface="Segoe UI"/>
                <a:cs typeface="Segoe UI"/>
              </a:defRPr>
            </a:pPr>
          </a:p>
        </c:txPr>
        <c:crossAx val="48650112"/>
        <c:crossBetween val="between"/>
        <c:minorUnit val="0.1"/>
      </c:valAx>
      <c:spPr>
        <a:solidFill xmlns:a="http://schemas.openxmlformats.org/drawingml/2006/main">
          <a:srgbClr val="030405"/>
        </a:solidFill>
        <a:ln xmlns:a="http://schemas.openxmlformats.org/drawingml/2006/main" w="0">
          <a:noFill/>
        </a:ln>
      </c:spPr>
    </c:plotArea>
    <c:plotVisOnly val="1"/>
  </c:chart>
  <c:spPr>
    <a:solidFill xmlns:a="http://schemas.openxmlformats.org/drawingml/2006/main">
      <a:srgbClr val="06191F"/>
    </a:solidFill>
    <a:ln xmlns:a="http://schemas.openxmlformats.org/drawingml/2006/main" w="0">
      <a:noFill/>
    </a:ln>
  </c:spPr>
</c:chartSpace>
</file>

<file path=ppt/slides/charts/chart2.xml><?xml version="1.0" encoding="utf-8"?>
<c:chartSpace xmlns:c="http://schemas.openxmlformats.org/drawingml/2006/chart">
  <c:lang val="en-US"/>
  <c:chart>
    <c:plotArea>
      <c:barChart>
        <c:barDir val="col"/>
        <c:grouping val="clustered"/>
        <c:varyColors val="0"/>
        <c:ser>
          <c:idx val="0"/>
          <c:order val="0"/>
          <c:tx>
            <c:v>Annual subscription revenue</c:v>
          </c:tx>
          <c:spPr>
            <a:pattFill xmlns:a="http://schemas.openxmlformats.org/drawingml/2006/main" prst="dotGrid">
              <a:fgClr>
                <a:srgbClr val="F2F3F3"/>
              </a:fgClr>
              <a:bgClr>
                <a:srgbClr val="050607"/>
              </a:bgClr>
            </a:pattFill>
            <a:ln xmlns:a="http://schemas.openxmlformats.org/drawingml/2006/main" w="12383">
              <a:solidFill>
                <a:srgbClr val="FFFFFF"/>
              </a:solidFill>
              <a:prstDash val="solid"/>
            </a:ln>
          </c:spPr>
          <c:invertIfNegative val="0"/>
          <c:cat>
            <c:strRef>
              <c:f>'Chart Data'!$A$2:$A$4</c:f>
              <c:strCache>
                <c:ptCount val="3"/>
                <c:pt idx="0">
                  <c:v>$10/mo</c:v>
                </c:pt>
                <c:pt idx="1">
                  <c:v>$15/mo</c:v>
                </c:pt>
                <c:pt idx="2">
                  <c:v>$20/mo</c:v>
                </c:pt>
              </c:strCache>
            </c:strRef>
          </c:cat>
          <c:val>
            <c:numRef>
              <c:f>'Chart Data'!$B$2:$B$4</c:f>
              <c:numCache>
                <c:formatCode>$0.00"M"</c:formatCode>
                <c:ptCount val="3"/>
                <c:pt idx="0">
                  <c:v>0.24</c:v>
                </c:pt>
                <c:pt idx="1">
                  <c:v>0.36</c:v>
                </c:pt>
                <c:pt idx="2">
                  <c:v>0.48</c:v>
                </c:pt>
              </c:numCache>
            </c:numRef>
          </c:val>
        </c:ser>
        <c:dLbls>
          <c:numFmt formatCode="$0.00&quot;M&quot;" sourceLinked="0"/>
          <c:txPr>
            <a:bodyPr xmlns:a="http://schemas.openxmlformats.org/drawingml/2006/main" anchorCtr="1"/>
            <a:lstStyle xmlns:a="http://schemas.openxmlformats.org/drawingml/2006/main"/>
            <a:p xmlns:a="http://schemas.openxmlformats.org/drawingml/2006/main">
              <a:pPr>
                <a:defRPr sz="1650" b="1">
                  <a:solidFill>
                    <a:srgbClr val="FFFFFF"/>
                  </a:solidFill>
                  <a:latin typeface="Segoe UI"/>
                  <a:ea typeface="Segoe UI"/>
                  <a:cs typeface="Segoe UI"/>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CCD1D4"/>
            </a:solidFill>
          </a:ln>
        </c:spPr>
        <c:txPr>
          <a:bodyPr xmlns:a="http://schemas.openxmlformats.org/drawingml/2006/main" anchorCtr="1"/>
          <a:lstStyle xmlns:a="http://schemas.openxmlformats.org/drawingml/2006/main"/>
          <a:p xmlns:a="http://schemas.openxmlformats.org/drawingml/2006/main">
            <a:pPr>
              <a:defRPr sz="1575">
                <a:solidFill>
                  <a:srgbClr val="F2F3F3"/>
                </a:solidFill>
                <a:latin typeface="Segoe UI"/>
                <a:ea typeface="Segoe UI"/>
                <a:cs typeface="Segoe UI"/>
              </a:defRPr>
            </a:pPr>
          </a:p>
        </c:txPr>
        <c:crossAx val="48672768"/>
      </c:catAx>
      <c:valAx>
        <c:axId val="48672768"/>
        <c:scaling>
          <c:orientation val="minMax"/>
          <c:max val="0.6"/>
          <c:min val="0"/>
        </c:scaling>
        <c:delete val="0"/>
        <c:axPos val="l"/>
        <c:majorGridlines>
          <c:spPr>
            <a:ln xmlns:a="http://schemas.openxmlformats.org/drawingml/2006/main" w="7144">
              <a:solidFill>
                <a:srgbClr val="727A80"/>
              </a:solidFill>
              <a:prstDash val="dot"/>
            </a:ln>
          </c:spPr>
        </c:majorGridlines>
        <c:minorGridlines>
          <c:spPr>
            <a:ln xmlns:a="http://schemas.openxmlformats.org/drawingml/2006/main" w="4286">
              <a:solidFill>
                <a:srgbClr val="30383D"/>
              </a:solidFill>
              <a:prstDash val="dot"/>
            </a:ln>
          </c:spPr>
        </c:minorGridlines>
        <c:numFmt formatCode="$0.00&quot;M&quot;"/>
        <c:majorTickMark val="none"/>
        <c:minorTickMark val="none"/>
        <c:spPr>
          <a:ln xmlns:a="http://schemas.openxmlformats.org/drawingml/2006/main" w="5715">
            <a:solidFill>
              <a:srgbClr val="727A80"/>
            </a:solidFill>
          </a:ln>
        </c:spPr>
        <c:txPr>
          <a:bodyPr xmlns:a="http://schemas.openxmlformats.org/drawingml/2006/main" anchorCtr="1"/>
          <a:lstStyle xmlns:a="http://schemas.openxmlformats.org/drawingml/2006/main"/>
          <a:p xmlns:a="http://schemas.openxmlformats.org/drawingml/2006/main">
            <a:pPr>
              <a:defRPr sz="1350">
                <a:solidFill>
                  <a:srgbClr val="C8CDD0"/>
                </a:solidFill>
                <a:latin typeface="Segoe UI"/>
                <a:ea typeface="Segoe UI"/>
                <a:cs typeface="Segoe UI"/>
              </a:defRPr>
            </a:pPr>
          </a:p>
        </c:txPr>
        <c:crossAx val="48650112"/>
        <c:crossBetween val="between"/>
        <c:minorUnit val="0.02"/>
      </c:valAx>
      <c:spPr>
        <a:solidFill xmlns:a="http://schemas.openxmlformats.org/drawingml/2006/main">
          <a:srgbClr val="030405"/>
        </a:solidFill>
        <a:ln xmlns:a="http://schemas.openxmlformats.org/drawingml/2006/main" w="0">
          <a:noFill/>
        </a:ln>
      </c:spPr>
    </c:plotArea>
    <c:plotVisOnly val="1"/>
  </c:chart>
  <c:spPr>
    <a:solidFill xmlns:a="http://schemas.openxmlformats.org/drawingml/2006/main">
      <a:srgbClr val="06191F"/>
    </a:solidFill>
    <a:ln xmlns:a="http://schemas.openxmlformats.org/drawingml/2006/main" w="0">
      <a:noFill/>
    </a:ln>
  </c:spPr>
</c:chartSpace>
</file>

<file path=ppt/slides/slide1.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4420DDB1-A0B0-4C4E-B0EE-74DAC72CFB61}"/>
              </a:ext>
            </a:extLst>
          </p:cNvPr>
          <p:cNvPicPr>
            <a:picLocks xmlns:a="http://schemas.openxmlformats.org/drawingml/2006/main" noChangeAspect="1"/>
          </p:cNvPicPr>
          <p:nvPr/>
        </p:nvPicPr>
        <p:blipFill>
          <a:blip xmlns:r="http://schemas.openxmlformats.org/officeDocument/2006/relationships" xmlns:a="http://schemas.openxmlformats.org/drawingml/2006/main" r:embed="R761d66d64dfe435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B16CE5B-9ED9-4F6E-AA2C-DF1FFEF427ED}"/>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C3523D62-4DD6-4E8C-A9AB-876C645BA032}"/>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F2C781F7-1CDC-451A-ADF0-0FE640578BE1}"/>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01</a:t>
            </a:r>
          </a:p>
        </p:txBody>
      </p:sp>
      <p:sp>
        <p:nvSpPr>
          <p:cNvPr id="5" name="">
            <a:extLst xmlns:a="http://schemas.openxmlformats.org/drawingml/2006/main">
              <a:ext uri="{FF2B5EF4-FFF2-40B4-BE49-F238E27FC236}">
                <a16:creationId xmlns:a16="http://schemas.microsoft.com/office/drawing/2014/main" id="{A1AFF3BF-AA3B-4D61-A8AC-A4A727B2E90E}"/>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82649054-4946-44AD-B195-4215685BE8A6}"/>
              </a:ext>
            </a:extLst>
          </p:cNvPr>
          <p:cNvSpPr>
            <a:spLocks xmlns:a="http://schemas.openxmlformats.org/drawingml/2006/main" noGrp="1"/>
          </p:cNvSpPr>
          <p:nvPr/>
        </p:nvSpPr>
        <p:spPr>
          <a:xfrm xmlns:a="http://schemas.openxmlformats.org/drawingml/2006/main">
            <a:off x="612648" y="1618488"/>
            <a:ext cx="5577840" cy="19019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700" b="1">
                <a:solidFill>
                  <a:srgbClr val="F4F4F2"/>
                </a:solidFill>
                <a:latin typeface="Segoe UI"/>
                <a:ea typeface="Segoe UI"/>
                <a:cs typeface="Segoe UI"/>
              </a:defRPr>
            </a:defPPr>
            <a:lvl1pPr>
              <a:buNone/>
              <a:defRPr sz="5700" b="1">
                <a:solidFill>
                  <a:srgbClr val="F4F4F2"/>
                </a:solidFill>
                <a:latin typeface="Segoe UI"/>
                <a:ea typeface="Segoe UI"/>
                <a:cs typeface="Segoe UI"/>
              </a:defRPr>
            </a:lvl1pPr>
            <a:lvl2pPr>
              <a:buNone/>
              <a:defRPr sz="5700" b="1">
                <a:solidFill>
                  <a:srgbClr val="F4F4F2"/>
                </a:solidFill>
                <a:latin typeface="Segoe UI"/>
                <a:ea typeface="Segoe UI"/>
                <a:cs typeface="Segoe UI"/>
              </a:defRPr>
            </a:lvl2pPr>
            <a:lvl3pPr>
              <a:buNone/>
              <a:defRPr sz="5700" b="1">
                <a:solidFill>
                  <a:srgbClr val="F4F4F2"/>
                </a:solidFill>
                <a:latin typeface="Segoe UI"/>
                <a:ea typeface="Segoe UI"/>
                <a:cs typeface="Segoe UI"/>
              </a:defRPr>
            </a:lvl3pPr>
            <a:lvl4pPr>
              <a:buNone/>
              <a:defRPr sz="5700" b="1">
                <a:solidFill>
                  <a:srgbClr val="F4F4F2"/>
                </a:solidFill>
                <a:latin typeface="Segoe UI"/>
                <a:ea typeface="Segoe UI"/>
                <a:cs typeface="Segoe UI"/>
              </a:defRPr>
            </a:lvl4pPr>
            <a:lvl5pPr>
              <a:buNone/>
              <a:defRPr sz="5700" b="1">
                <a:solidFill>
                  <a:srgbClr val="F4F4F2"/>
                </a:solidFill>
                <a:latin typeface="Segoe UI"/>
                <a:ea typeface="Segoe UI"/>
                <a:cs typeface="Segoe UI"/>
              </a:defRPr>
            </a:lvl5pPr>
            <a:lvl6pPr>
              <a:buNone/>
              <a:defRPr sz="5700" b="1">
                <a:solidFill>
                  <a:srgbClr val="F4F4F2"/>
                </a:solidFill>
                <a:latin typeface="Segoe UI"/>
                <a:ea typeface="Segoe UI"/>
                <a:cs typeface="Segoe UI"/>
              </a:defRPr>
            </a:lvl6pPr>
            <a:lvl7pPr>
              <a:buNone/>
              <a:defRPr sz="5700" b="1">
                <a:solidFill>
                  <a:srgbClr val="F4F4F2"/>
                </a:solidFill>
                <a:latin typeface="Segoe UI"/>
                <a:ea typeface="Segoe UI"/>
                <a:cs typeface="Segoe UI"/>
              </a:defRPr>
            </a:lvl7pPr>
            <a:lvl8pPr>
              <a:buNone/>
              <a:defRPr sz="5700" b="1">
                <a:solidFill>
                  <a:srgbClr val="F4F4F2"/>
                </a:solidFill>
                <a:latin typeface="Segoe UI"/>
                <a:ea typeface="Segoe UI"/>
                <a:cs typeface="Segoe UI"/>
              </a:defRPr>
            </a:lvl8pPr>
            <a:lvl9pPr>
              <a:buNone/>
              <a:defRPr sz="5700" b="1">
                <a:solidFill>
                  <a:srgbClr val="F4F4F2"/>
                </a:solidFill>
                <a:latin typeface="Segoe UI"/>
                <a:ea typeface="Segoe UI"/>
                <a:cs typeface="Segoe UI"/>
              </a:defRPr>
            </a:lvl9pPr>
          </a:lstStyle>
          <a:p xmlns:a="http://schemas.openxmlformats.org/drawingml/2006/main">
            <a:pPr>
              <a:buNone/>
              <a:defRPr sz="5700" b="1">
                <a:solidFill>
                  <a:srgbClr val="F4F4F2"/>
                </a:solidFill>
                <a:latin typeface="Segoe UI"/>
                <a:ea typeface="Segoe UI"/>
                <a:cs typeface="Segoe UI"/>
              </a:defRPr>
            </a:pPr>
            <a:r>
              <a:rPr sz="5700" b="1">
                <a:solidFill>
                  <a:srgbClr val="F4F4F2"/>
                </a:solidFill>
                <a:latin typeface="Segoe UI"/>
                <a:ea typeface="Segoe UI"/>
                <a:cs typeface="Segoe UI"/>
              </a:rPr>
              <a:t>Azula.</a:t>
            </a:r>
          </a:p>
          <a:p xmlns:a="http://schemas.openxmlformats.org/drawingml/2006/main">
            <a:pPr>
              <a:buNone/>
              <a:defRPr sz="5700" b="1">
                <a:solidFill>
                  <a:srgbClr val="F4F4F2"/>
                </a:solidFill>
                <a:latin typeface="Segoe UI"/>
                <a:ea typeface="Segoe UI"/>
                <a:cs typeface="Segoe UI"/>
              </a:defRPr>
            </a:pPr>
            <a:r>
              <a:rPr sz="5700" b="1">
                <a:solidFill>
                  <a:srgbClr val="F4F4F2"/>
                </a:solidFill>
                <a:latin typeface="Segoe UI"/>
                <a:ea typeface="Segoe UI"/>
                <a:cs typeface="Segoe UI"/>
              </a:rPr>
              <a:t>We Go Beyond.</a:t>
            </a:r>
          </a:p>
        </p:txBody>
      </p:sp>
      <p:sp>
        <p:nvSpPr>
          <p:cNvPr id="7" name="">
            <a:extLst xmlns:a="http://schemas.openxmlformats.org/drawingml/2006/main">
              <a:ext uri="{FF2B5EF4-FFF2-40B4-BE49-F238E27FC236}">
                <a16:creationId xmlns:a16="http://schemas.microsoft.com/office/drawing/2014/main" id="{608553D2-A774-4DB9-8FF8-CD484D9AD59B}"/>
              </a:ext>
            </a:extLst>
          </p:cNvPr>
          <p:cNvSpPr>
            <a:spLocks xmlns:a="http://schemas.openxmlformats.org/drawingml/2006/main" noGrp="1"/>
          </p:cNvSpPr>
          <p:nvPr/>
        </p:nvSpPr>
        <p:spPr>
          <a:xfrm xmlns:a="http://schemas.openxmlformats.org/drawingml/2006/main">
            <a:off x="649224" y="3703320"/>
            <a:ext cx="539496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0">
                <a:solidFill>
                  <a:srgbClr val="C2D7D9"/>
                </a:solidFill>
                <a:latin typeface="Segoe UI"/>
                <a:ea typeface="Segoe UI"/>
                <a:cs typeface="Segoe UI"/>
              </a:defRPr>
            </a:defPPr>
            <a:lvl1pPr>
              <a:buNone/>
              <a:defRPr sz="2475" b="0">
                <a:solidFill>
                  <a:srgbClr val="C2D7D9"/>
                </a:solidFill>
                <a:latin typeface="Segoe UI"/>
                <a:ea typeface="Segoe UI"/>
                <a:cs typeface="Segoe UI"/>
              </a:defRPr>
            </a:lvl1pPr>
            <a:lvl2pPr>
              <a:buNone/>
              <a:defRPr sz="2475" b="0">
                <a:solidFill>
                  <a:srgbClr val="C2D7D9"/>
                </a:solidFill>
                <a:latin typeface="Segoe UI"/>
                <a:ea typeface="Segoe UI"/>
                <a:cs typeface="Segoe UI"/>
              </a:defRPr>
            </a:lvl2pPr>
            <a:lvl3pPr>
              <a:buNone/>
              <a:defRPr sz="2475" b="0">
                <a:solidFill>
                  <a:srgbClr val="C2D7D9"/>
                </a:solidFill>
                <a:latin typeface="Segoe UI"/>
                <a:ea typeface="Segoe UI"/>
                <a:cs typeface="Segoe UI"/>
              </a:defRPr>
            </a:lvl3pPr>
            <a:lvl4pPr>
              <a:buNone/>
              <a:defRPr sz="2475" b="0">
                <a:solidFill>
                  <a:srgbClr val="C2D7D9"/>
                </a:solidFill>
                <a:latin typeface="Segoe UI"/>
                <a:ea typeface="Segoe UI"/>
                <a:cs typeface="Segoe UI"/>
              </a:defRPr>
            </a:lvl4pPr>
            <a:lvl5pPr>
              <a:buNone/>
              <a:defRPr sz="2475" b="0">
                <a:solidFill>
                  <a:srgbClr val="C2D7D9"/>
                </a:solidFill>
                <a:latin typeface="Segoe UI"/>
                <a:ea typeface="Segoe UI"/>
                <a:cs typeface="Segoe UI"/>
              </a:defRPr>
            </a:lvl5pPr>
            <a:lvl6pPr>
              <a:buNone/>
              <a:defRPr sz="2475" b="0">
                <a:solidFill>
                  <a:srgbClr val="C2D7D9"/>
                </a:solidFill>
                <a:latin typeface="Segoe UI"/>
                <a:ea typeface="Segoe UI"/>
                <a:cs typeface="Segoe UI"/>
              </a:defRPr>
            </a:lvl6pPr>
            <a:lvl7pPr>
              <a:buNone/>
              <a:defRPr sz="2475" b="0">
                <a:solidFill>
                  <a:srgbClr val="C2D7D9"/>
                </a:solidFill>
                <a:latin typeface="Segoe UI"/>
                <a:ea typeface="Segoe UI"/>
                <a:cs typeface="Segoe UI"/>
              </a:defRPr>
            </a:lvl7pPr>
            <a:lvl8pPr>
              <a:buNone/>
              <a:defRPr sz="2475" b="0">
                <a:solidFill>
                  <a:srgbClr val="C2D7D9"/>
                </a:solidFill>
                <a:latin typeface="Segoe UI"/>
                <a:ea typeface="Segoe UI"/>
                <a:cs typeface="Segoe UI"/>
              </a:defRPr>
            </a:lvl8pPr>
            <a:lvl9pPr>
              <a:buNone/>
              <a:defRPr sz="2475" b="0">
                <a:solidFill>
                  <a:srgbClr val="C2D7D9"/>
                </a:solidFill>
                <a:latin typeface="Segoe UI"/>
                <a:ea typeface="Segoe UI"/>
                <a:cs typeface="Segoe UI"/>
              </a:defRPr>
            </a:lvl9pPr>
          </a:lstStyle>
          <a:p xmlns:a="http://schemas.openxmlformats.org/drawingml/2006/main">
            <a:pPr>
              <a:buNone/>
              <a:defRPr sz="2475" b="0">
                <a:solidFill>
                  <a:srgbClr val="C2D7D9"/>
                </a:solidFill>
                <a:latin typeface="Segoe UI"/>
                <a:ea typeface="Segoe UI"/>
                <a:cs typeface="Segoe UI"/>
              </a:defRPr>
            </a:pPr>
            <a:r>
              <a:rPr sz="2400" b="0">
                <a:solidFill>
                  <a:srgbClr val="C2D7D9"/>
                </a:solidFill>
                <a:latin typeface="Segoe UI"/>
                <a:ea typeface="Segoe UI"/>
                <a:cs typeface="Segoe UI"/>
              </a:rPr>
              <a:t>A visual workspace to maintain self‑care, structure your work and build your business, so you can go beyond.</a:t>
            </a:r>
          </a:p>
        </p:txBody>
      </p:sp>
      <p:sp>
        <p:nvSpPr>
          <p:cNvPr id="8" name="">
            <a:extLst xmlns:a="http://schemas.openxmlformats.org/drawingml/2006/main">
              <a:ext uri="{FF2B5EF4-FFF2-40B4-BE49-F238E27FC236}">
                <a16:creationId xmlns:a16="http://schemas.microsoft.com/office/drawing/2014/main" id="{AE2A2959-8A0D-4365-8C0C-8D17940714D0}"/>
              </a:ext>
            </a:extLst>
          </p:cNvPr>
          <p:cNvSpPr>
            <a:spLocks xmlns:a="http://schemas.openxmlformats.org/drawingml/2006/main" noGrp="1"/>
          </p:cNvSpPr>
          <p:nvPr/>
        </p:nvSpPr>
        <p:spPr>
          <a:xfrm xmlns:a="http://schemas.openxmlformats.org/drawingml/2006/main">
            <a:off x="647700" y="5219700"/>
            <a:ext cx="857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BDECE7"/>
                </a:solidFill>
                <a:latin typeface="Segoe UI"/>
                <a:ea typeface="Segoe UI"/>
                <a:cs typeface="Segoe UI"/>
              </a:defRPr>
            </a:defPPr>
            <a:lvl1pPr>
              <a:buNone/>
              <a:defRPr sz="2175" b="1">
                <a:solidFill>
                  <a:srgbClr val="BDECE7"/>
                </a:solidFill>
                <a:latin typeface="Segoe UI"/>
                <a:ea typeface="Segoe UI"/>
                <a:cs typeface="Segoe UI"/>
              </a:defRPr>
            </a:lvl1pPr>
            <a:lvl2pPr>
              <a:buNone/>
              <a:defRPr sz="2175" b="1">
                <a:solidFill>
                  <a:srgbClr val="BDECE7"/>
                </a:solidFill>
                <a:latin typeface="Segoe UI"/>
                <a:ea typeface="Segoe UI"/>
                <a:cs typeface="Segoe UI"/>
              </a:defRPr>
            </a:lvl2pPr>
            <a:lvl3pPr>
              <a:buNone/>
              <a:defRPr sz="2175" b="1">
                <a:solidFill>
                  <a:srgbClr val="BDECE7"/>
                </a:solidFill>
                <a:latin typeface="Segoe UI"/>
                <a:ea typeface="Segoe UI"/>
                <a:cs typeface="Segoe UI"/>
              </a:defRPr>
            </a:lvl3pPr>
            <a:lvl4pPr>
              <a:buNone/>
              <a:defRPr sz="2175" b="1">
                <a:solidFill>
                  <a:srgbClr val="BDECE7"/>
                </a:solidFill>
                <a:latin typeface="Segoe UI"/>
                <a:ea typeface="Segoe UI"/>
                <a:cs typeface="Segoe UI"/>
              </a:defRPr>
            </a:lvl4pPr>
            <a:lvl5pPr>
              <a:buNone/>
              <a:defRPr sz="2175" b="1">
                <a:solidFill>
                  <a:srgbClr val="BDECE7"/>
                </a:solidFill>
                <a:latin typeface="Segoe UI"/>
                <a:ea typeface="Segoe UI"/>
                <a:cs typeface="Segoe UI"/>
              </a:defRPr>
            </a:lvl5pPr>
            <a:lvl6pPr>
              <a:buNone/>
              <a:defRPr sz="2175" b="1">
                <a:solidFill>
                  <a:srgbClr val="BDECE7"/>
                </a:solidFill>
                <a:latin typeface="Segoe UI"/>
                <a:ea typeface="Segoe UI"/>
                <a:cs typeface="Segoe UI"/>
              </a:defRPr>
            </a:lvl6pPr>
            <a:lvl7pPr>
              <a:buNone/>
              <a:defRPr sz="2175" b="1">
                <a:solidFill>
                  <a:srgbClr val="BDECE7"/>
                </a:solidFill>
                <a:latin typeface="Segoe UI"/>
                <a:ea typeface="Segoe UI"/>
                <a:cs typeface="Segoe UI"/>
              </a:defRPr>
            </a:lvl7pPr>
            <a:lvl8pPr>
              <a:buNone/>
              <a:defRPr sz="2175" b="1">
                <a:solidFill>
                  <a:srgbClr val="BDECE7"/>
                </a:solidFill>
                <a:latin typeface="Segoe UI"/>
                <a:ea typeface="Segoe UI"/>
                <a:cs typeface="Segoe UI"/>
              </a:defRPr>
            </a:lvl8pPr>
            <a:lvl9pPr>
              <a:buNone/>
              <a:defRPr sz="2175" b="1">
                <a:solidFill>
                  <a:srgbClr val="BDECE7"/>
                </a:solidFill>
                <a:latin typeface="Segoe UI"/>
                <a:ea typeface="Segoe UI"/>
                <a:cs typeface="Segoe UI"/>
              </a:defRPr>
            </a:lvl9pPr>
          </a:lstStyle>
          <a:p xmlns:a="http://schemas.openxmlformats.org/drawingml/2006/main">
            <a:pPr>
              <a:buNone/>
              <a:defRPr sz="2175" b="1">
                <a:solidFill>
                  <a:srgbClr val="BDECE7"/>
                </a:solidFill>
                <a:latin typeface="Segoe UI"/>
                <a:ea typeface="Segoe UI"/>
                <a:cs typeface="Segoe UI"/>
              </a:defRPr>
            </a:pPr>
            <a:r>
              <a:rPr sz="2175" b="1">
                <a:solidFill>
                  <a:srgbClr val="BDECE7"/>
                </a:solidFill>
                <a:latin typeface="Segoe UI"/>
                <a:ea typeface="Segoe UI"/>
                <a:cs typeface="Segoe UI"/>
              </a:rPr>
              <a:t>Jeremiah White</a:t>
            </a:r>
          </a:p>
        </p:txBody>
      </p:sp>
      <p:sp>
        <p:nvSpPr>
          <p:cNvPr id="9" name="">
            <a:extLst xmlns:a="http://schemas.openxmlformats.org/drawingml/2006/main">
              <a:ext uri="{FF2B5EF4-FFF2-40B4-BE49-F238E27FC236}">
                <a16:creationId xmlns:a16="http://schemas.microsoft.com/office/drawing/2014/main" id="{770F91DE-1D89-40A0-997C-134D8160953B}"/>
              </a:ext>
            </a:extLst>
          </p:cNvPr>
          <p:cNvSpPr>
            <a:spLocks xmlns:a="http://schemas.openxmlformats.org/drawingml/2006/main" noGrp="1"/>
          </p:cNvSpPr>
          <p:nvPr/>
        </p:nvSpPr>
        <p:spPr>
          <a:xfrm xmlns:a="http://schemas.openxmlformats.org/drawingml/2006/main">
            <a:off x="647700" y="5638800"/>
            <a:ext cx="857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C2D7D9"/>
                </a:solidFill>
                <a:latin typeface="Segoe UI"/>
                <a:ea typeface="Segoe UI"/>
                <a:cs typeface="Segoe UI"/>
              </a:defRPr>
            </a:defPPr>
            <a:lvl1pPr>
              <a:buNone/>
              <a:defRPr sz="1875" b="0">
                <a:solidFill>
                  <a:srgbClr val="C2D7D9"/>
                </a:solidFill>
                <a:latin typeface="Segoe UI"/>
                <a:ea typeface="Segoe UI"/>
                <a:cs typeface="Segoe UI"/>
              </a:defRPr>
            </a:lvl1pPr>
            <a:lvl2pPr>
              <a:buNone/>
              <a:defRPr sz="1875" b="0">
                <a:solidFill>
                  <a:srgbClr val="C2D7D9"/>
                </a:solidFill>
                <a:latin typeface="Segoe UI"/>
                <a:ea typeface="Segoe UI"/>
                <a:cs typeface="Segoe UI"/>
              </a:defRPr>
            </a:lvl2pPr>
            <a:lvl3pPr>
              <a:buNone/>
              <a:defRPr sz="1875" b="0">
                <a:solidFill>
                  <a:srgbClr val="C2D7D9"/>
                </a:solidFill>
                <a:latin typeface="Segoe UI"/>
                <a:ea typeface="Segoe UI"/>
                <a:cs typeface="Segoe UI"/>
              </a:defRPr>
            </a:lvl3pPr>
            <a:lvl4pPr>
              <a:buNone/>
              <a:defRPr sz="1875" b="0">
                <a:solidFill>
                  <a:srgbClr val="C2D7D9"/>
                </a:solidFill>
                <a:latin typeface="Segoe UI"/>
                <a:ea typeface="Segoe UI"/>
                <a:cs typeface="Segoe UI"/>
              </a:defRPr>
            </a:lvl4pPr>
            <a:lvl5pPr>
              <a:buNone/>
              <a:defRPr sz="1875" b="0">
                <a:solidFill>
                  <a:srgbClr val="C2D7D9"/>
                </a:solidFill>
                <a:latin typeface="Segoe UI"/>
                <a:ea typeface="Segoe UI"/>
                <a:cs typeface="Segoe UI"/>
              </a:defRPr>
            </a:lvl5pPr>
            <a:lvl6pPr>
              <a:buNone/>
              <a:defRPr sz="1875" b="0">
                <a:solidFill>
                  <a:srgbClr val="C2D7D9"/>
                </a:solidFill>
                <a:latin typeface="Segoe UI"/>
                <a:ea typeface="Segoe UI"/>
                <a:cs typeface="Segoe UI"/>
              </a:defRPr>
            </a:lvl6pPr>
            <a:lvl7pPr>
              <a:buNone/>
              <a:defRPr sz="1875" b="0">
                <a:solidFill>
                  <a:srgbClr val="C2D7D9"/>
                </a:solidFill>
                <a:latin typeface="Segoe UI"/>
                <a:ea typeface="Segoe UI"/>
                <a:cs typeface="Segoe UI"/>
              </a:defRPr>
            </a:lvl7pPr>
            <a:lvl8pPr>
              <a:buNone/>
              <a:defRPr sz="1875" b="0">
                <a:solidFill>
                  <a:srgbClr val="C2D7D9"/>
                </a:solidFill>
                <a:latin typeface="Segoe UI"/>
                <a:ea typeface="Segoe UI"/>
                <a:cs typeface="Segoe UI"/>
              </a:defRPr>
            </a:lvl8pPr>
            <a:lvl9pPr>
              <a:buNone/>
              <a:defRPr sz="1875" b="0">
                <a:solidFill>
                  <a:srgbClr val="C2D7D9"/>
                </a:solidFill>
                <a:latin typeface="Segoe UI"/>
                <a:ea typeface="Segoe UI"/>
                <a:cs typeface="Segoe UI"/>
              </a:defRPr>
            </a:lvl9pPr>
          </a:lstStyle>
          <a:p xmlns:a="http://schemas.openxmlformats.org/drawingml/2006/main">
            <a:pPr>
              <a:buNone/>
              <a:defRPr sz="1875" b="0">
                <a:solidFill>
                  <a:srgbClr val="C2D7D9"/>
                </a:solidFill>
                <a:latin typeface="Segoe UI"/>
                <a:ea typeface="Segoe UI"/>
                <a:cs typeface="Segoe UI"/>
              </a:defRPr>
            </a:pPr>
            <a:r>
              <a:rPr sz="1875" b="0">
                <a:solidFill>
                  <a:srgbClr val="C2D7D9"/>
                </a:solidFill>
                <a:latin typeface="Segoe UI"/>
                <a:ea typeface="Segoe UI"/>
                <a:cs typeface="Segoe UI"/>
              </a:rPr>
              <a:t>Founder of Azula</a:t>
            </a:r>
          </a:p>
        </p:txBody>
      </p:sp>
      <p:pic xmlns:a="http://schemas.openxmlformats.org/drawingml/2006/main" xmlns:r="http://schemas.openxmlformats.org/officeDocument/2006/relationships">
        <p:nvPicPr>
          <p:cNvPr id="11" name="Picture 10" descr="Azula’s real main menu: Analyst, Knowledge, Map, Self, the dojo and the Bible, over a Hawaii background"/>
          <p:cNvPicPr>
            <a:picLocks noChangeAspect="1"/>
          </p:cNvPicPr>
          <p:nvPr/>
        </p:nvPicPr>
        <p:blipFill>
          <a:blip r:embed="rId4"/>
          <a:stretch>
            <a:fillRect/>
          </a:stretch>
        </p:blipFill>
        <p:spPr>
          <a:xfrm>
            <a:off x="6355080" y="1234440"/>
            <a:ext cx="5257800" cy="2957169"/>
          </a:xfrm>
          <a:prstGeom prst="rect">
            <a:avLst/>
          </a:prstGeom>
          <a:ln w="9525">
            <a:solidFill>
              <a:srgbClr val="8FD8D5"/>
            </a:solidFill>
          </a:ln>
        </p:spPr>
      </p:pic>
      <p:sp>
        <p:nvSpPr>
          <p:cNvPr id="12" name="">
            <a:extLst xmlns:a="http://schemas.openxmlformats.org/drawingml/2006/main">
              <a:ext uri="{FF2B5EF4-FFF2-40B4-BE49-F238E27FC236}">
                <a16:creationId xmlns:a16="http://schemas.microsoft.com/office/drawing/2014/main" id="{A777303A-1ADC-4C0D-824E-794414FF5F5C}"/>
              </a:ext>
            </a:extLst>
          </p:cNvPr>
          <p:cNvSpPr>
            <a:spLocks xmlns:a="http://schemas.openxmlformats.org/drawingml/2006/main" noGrp="1"/>
          </p:cNvSpPr>
          <p:nvPr/>
        </p:nvSpPr>
        <p:spPr>
          <a:xfrm xmlns:a="http://schemas.openxmlformats.org/drawingml/2006/main">
            <a:off x="6355080" y="4279392"/>
            <a:ext cx="5257800" cy="2743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100" b="0">
                <a:solidFill>
                  <a:srgbClr val="C2D7D9"/>
                </a:solidFill>
                <a:latin typeface="Segoe UI"/>
                <a:ea typeface="Segoe UI"/>
                <a:cs typeface="Segoe UI"/>
              </a:rPr>
              <a:t>Azula’s real main menu · every widget opens a center in the live demo</a:t>
            </a:r>
          </a:p>
        </p:txBody>
      </p:sp>
      <p:sp>
        <p:nvSpPr>
          <p:cNvPr id="13" name="">
            <a:extLst xmlns:a="http://schemas.openxmlformats.org/drawingml/2006/main">
              <a:ext uri="{FF2B5EF4-FFF2-40B4-BE49-F238E27FC236}">
                <a16:creationId xmlns:a16="http://schemas.microsoft.com/office/drawing/2014/main" id="{770F91DE-1D89-40A0-997C-134D8160953B}"/>
              </a:ext>
            </a:extLst>
          </p:cNvPr>
          <p:cNvSpPr>
            <a:spLocks xmlns:a="http://schemas.openxmlformats.org/drawingml/2006/main" noGrp="1"/>
          </p:cNvSpPr>
          <p:nvPr/>
        </p:nvSpPr>
        <p:spPr>
          <a:xfrm xmlns:a="http://schemas.openxmlformats.org/drawingml/2006/main">
            <a:off x="649224" y="6053328"/>
            <a:ext cx="8595360" cy="3291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C2D7D9"/>
                </a:solidFill>
                <a:latin typeface="Segoe UI"/>
                <a:ea typeface="Segoe UI"/>
                <a:cs typeface="Segoe UI"/>
              </a:defRPr>
            </a:defPPr>
            <a:lvl1pPr>
              <a:buNone/>
              <a:defRPr sz="1875" b="0">
                <a:solidFill>
                  <a:srgbClr val="C2D7D9"/>
                </a:solidFill>
                <a:latin typeface="Segoe UI"/>
                <a:ea typeface="Segoe UI"/>
                <a:cs typeface="Segoe UI"/>
              </a:defRPr>
            </a:lvl1pPr>
            <a:lvl2pPr>
              <a:buNone/>
              <a:defRPr sz="1875" b="0">
                <a:solidFill>
                  <a:srgbClr val="C2D7D9"/>
                </a:solidFill>
                <a:latin typeface="Segoe UI"/>
                <a:ea typeface="Segoe UI"/>
                <a:cs typeface="Segoe UI"/>
              </a:defRPr>
            </a:lvl2pPr>
            <a:lvl3pPr>
              <a:buNone/>
              <a:defRPr sz="1875" b="0">
                <a:solidFill>
                  <a:srgbClr val="C2D7D9"/>
                </a:solidFill>
                <a:latin typeface="Segoe UI"/>
                <a:ea typeface="Segoe UI"/>
                <a:cs typeface="Segoe UI"/>
              </a:defRPr>
            </a:lvl3pPr>
            <a:lvl4pPr>
              <a:buNone/>
              <a:defRPr sz="1875" b="0">
                <a:solidFill>
                  <a:srgbClr val="C2D7D9"/>
                </a:solidFill>
                <a:latin typeface="Segoe UI"/>
                <a:ea typeface="Segoe UI"/>
                <a:cs typeface="Segoe UI"/>
              </a:defRPr>
            </a:lvl4pPr>
            <a:lvl5pPr>
              <a:buNone/>
              <a:defRPr sz="1875" b="0">
                <a:solidFill>
                  <a:srgbClr val="C2D7D9"/>
                </a:solidFill>
                <a:latin typeface="Segoe UI"/>
                <a:ea typeface="Segoe UI"/>
                <a:cs typeface="Segoe UI"/>
              </a:defRPr>
            </a:lvl5pPr>
            <a:lvl6pPr>
              <a:buNone/>
              <a:defRPr sz="1875" b="0">
                <a:solidFill>
                  <a:srgbClr val="C2D7D9"/>
                </a:solidFill>
                <a:latin typeface="Segoe UI"/>
                <a:ea typeface="Segoe UI"/>
                <a:cs typeface="Segoe UI"/>
              </a:defRPr>
            </a:lvl6pPr>
            <a:lvl7pPr>
              <a:buNone/>
              <a:defRPr sz="1875" b="0">
                <a:solidFill>
                  <a:srgbClr val="C2D7D9"/>
                </a:solidFill>
                <a:latin typeface="Segoe UI"/>
                <a:ea typeface="Segoe UI"/>
                <a:cs typeface="Segoe UI"/>
              </a:defRPr>
            </a:lvl7pPr>
            <a:lvl8pPr>
              <a:buNone/>
              <a:defRPr sz="1875" b="0">
                <a:solidFill>
                  <a:srgbClr val="C2D7D9"/>
                </a:solidFill>
                <a:latin typeface="Segoe UI"/>
                <a:ea typeface="Segoe UI"/>
                <a:cs typeface="Segoe UI"/>
              </a:defRPr>
            </a:lvl8pPr>
            <a:lvl9pPr>
              <a:buNone/>
              <a:defRPr sz="1875" b="0">
                <a:solidFill>
                  <a:srgbClr val="C2D7D9"/>
                </a:solidFill>
                <a:latin typeface="Segoe UI"/>
                <a:ea typeface="Segoe UI"/>
                <a:cs typeface="Segoe UI"/>
              </a:defRPr>
            </a:lvl9pPr>
          </a:lstStyle>
          <a:p xmlns:a="http://schemas.openxmlformats.org/drawingml/2006/main">
            <a:pPr>
              <a:buNone/>
              <a:defRPr sz="1875" b="0">
                <a:solidFill>
                  <a:srgbClr val="C2D7D9"/>
                </a:solidFill>
                <a:latin typeface="Segoe UI"/>
                <a:ea typeface="Segoe UI"/>
                <a:cs typeface="Segoe UI"/>
              </a:defRPr>
            </a:pPr>
            <a:r>
              <a:rPr sz="1400" b="0">
                <a:solidFill>
                  <a:srgbClr val="8FD8D5"/>
                </a:solidFill>
                <a:latin typeface="Segoe UI"/>
                <a:ea typeface="Segoe UI"/>
                <a:cs typeface="Segoe UI"/>
                <a:hlinkClick xmlns:ns0="http://schemas.openxmlformats.org/officeDocument/2006/relationships" ns0:id="rId5">
                  <a:extLst>
                    <a:ext uri="{A12FA001-AC4F-418D-AE19-62706E023703}">
                      <ahyp:hlinkClr xmlns:ahyp="http://schemas.microsoft.com/office/drawing/2018/hyperlinkcolor" val="tx"/>
                    </a:ext>
                  </a:extLst>
                </a:hlinkClick>
              </a:rPr>
              <a:t>Live demo  ·  azula-by-jeremiah-white.copperball24.chatgpt.site</a:t>
            </a:r>
          </a:p>
        </p:txBody>
      </p:sp>
    </p:spTree>
    <p:extLst>
      <p:ext uri="{BB962C8B-B14F-4D97-AF65-F5344CB8AC3E}">
        <p14:creationId xmlns:p14="http://schemas.microsoft.com/office/powerpoint/2010/main" val="402961420"/>
      </p:ext>
    </p:extLst>
  </p:cSld>
</p:sld>
</file>

<file path=ppt/slides/slide2.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6DAD33A4-C477-401B-B469-D9F63F421479}"/>
              </a:ext>
            </a:extLst>
          </p:cNvPr>
          <p:cNvPicPr>
            <a:picLocks xmlns:a="http://schemas.openxmlformats.org/drawingml/2006/main" noChangeAspect="1"/>
          </p:cNvPicPr>
          <p:nvPr/>
        </p:nvPicPr>
        <p:blipFill>
          <a:blip xmlns:r="http://schemas.openxmlformats.org/officeDocument/2006/relationships" xmlns:a="http://schemas.openxmlformats.org/drawingml/2006/main" r:embed="R6a5a55292f9e44d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F5EE0DA-E21A-4D48-92EF-837E5662848D}"/>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0A5E227-FA56-4710-8DFA-001AA8143F80}"/>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DCE083D9-909A-488E-816F-9D9C259BAF1B}"/>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02</a:t>
            </a:r>
          </a:p>
        </p:txBody>
      </p:sp>
      <p:sp>
        <p:nvSpPr>
          <p:cNvPr id="5" name="">
            <a:extLst xmlns:a="http://schemas.openxmlformats.org/drawingml/2006/main">
              <a:ext uri="{FF2B5EF4-FFF2-40B4-BE49-F238E27FC236}">
                <a16:creationId xmlns:a16="http://schemas.microsoft.com/office/drawing/2014/main" id="{99A367DC-0AEF-4573-A0BE-E004416468C4}"/>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Scattered information slows useful work</a:t>
            </a:r>
          </a:p>
        </p:txBody>
      </p:sp>
      <p:sp>
        <p:nvSpPr>
          <p:cNvPr id="6" name="">
            <a:extLst xmlns:a="http://schemas.openxmlformats.org/drawingml/2006/main">
              <a:ext uri="{FF2B5EF4-FFF2-40B4-BE49-F238E27FC236}">
                <a16:creationId xmlns:a16="http://schemas.microsoft.com/office/drawing/2014/main" id="{0CA1B58D-BBE1-4630-8B01-3BA9564014E1}"/>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Four potential-customer interviews so far. The problem and willingness to pay need further validation.</a:t>
            </a:r>
          </a:p>
        </p:txBody>
      </p:sp>
      <p:sp>
        <p:nvSpPr>
          <p:cNvPr id="7" name="">
            <a:extLst xmlns:a="http://schemas.openxmlformats.org/drawingml/2006/main">
              <a:ext uri="{FF2B5EF4-FFF2-40B4-BE49-F238E27FC236}">
                <a16:creationId xmlns:a16="http://schemas.microsoft.com/office/drawing/2014/main" id="{C006905C-4751-4926-BC7C-9D0468C4127E}"/>
              </a:ext>
            </a:extLst>
          </p:cNvPr>
          <p:cNvSpPr>
            <a:spLocks xmlns:a="http://schemas.openxmlformats.org/drawingml/2006/main" noGrp="1"/>
          </p:cNvSpPr>
          <p:nvPr/>
        </p:nvSpPr>
        <p:spPr>
          <a:xfrm xmlns:a="http://schemas.openxmlformats.org/drawingml/2006/main">
            <a:off x="609600" y="212407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F4F4F2"/>
                </a:solidFill>
                <a:latin typeface="Segoe UI"/>
                <a:ea typeface="Segoe UI"/>
                <a:cs typeface="Segoe UI"/>
              </a:defRPr>
            </a:defPPr>
            <a:lvl1pPr>
              <a:buNone/>
              <a:defRPr sz="2550" b="0">
                <a:solidFill>
                  <a:srgbClr val="F4F4F2"/>
                </a:solidFill>
                <a:latin typeface="Segoe UI"/>
                <a:ea typeface="Segoe UI"/>
                <a:cs typeface="Segoe UI"/>
              </a:defRPr>
            </a:lvl1pPr>
            <a:lvl2pPr>
              <a:buNone/>
              <a:defRPr sz="2550" b="0">
                <a:solidFill>
                  <a:srgbClr val="F4F4F2"/>
                </a:solidFill>
                <a:latin typeface="Segoe UI"/>
                <a:ea typeface="Segoe UI"/>
                <a:cs typeface="Segoe UI"/>
              </a:defRPr>
            </a:lvl2pPr>
            <a:lvl3pPr>
              <a:buNone/>
              <a:defRPr sz="2550" b="0">
                <a:solidFill>
                  <a:srgbClr val="F4F4F2"/>
                </a:solidFill>
                <a:latin typeface="Segoe UI"/>
                <a:ea typeface="Segoe UI"/>
                <a:cs typeface="Segoe UI"/>
              </a:defRPr>
            </a:lvl3pPr>
            <a:lvl4pPr>
              <a:buNone/>
              <a:defRPr sz="2550" b="0">
                <a:solidFill>
                  <a:srgbClr val="F4F4F2"/>
                </a:solidFill>
                <a:latin typeface="Segoe UI"/>
                <a:ea typeface="Segoe UI"/>
                <a:cs typeface="Segoe UI"/>
              </a:defRPr>
            </a:lvl4pPr>
            <a:lvl5pPr>
              <a:buNone/>
              <a:defRPr sz="2550" b="0">
                <a:solidFill>
                  <a:srgbClr val="F4F4F2"/>
                </a:solidFill>
                <a:latin typeface="Segoe UI"/>
                <a:ea typeface="Segoe UI"/>
                <a:cs typeface="Segoe UI"/>
              </a:defRPr>
            </a:lvl5pPr>
            <a:lvl6pPr>
              <a:buNone/>
              <a:defRPr sz="2550" b="0">
                <a:solidFill>
                  <a:srgbClr val="F4F4F2"/>
                </a:solidFill>
                <a:latin typeface="Segoe UI"/>
                <a:ea typeface="Segoe UI"/>
                <a:cs typeface="Segoe UI"/>
              </a:defRPr>
            </a:lvl6pPr>
            <a:lvl7pPr>
              <a:buNone/>
              <a:defRPr sz="2550" b="0">
                <a:solidFill>
                  <a:srgbClr val="F4F4F2"/>
                </a:solidFill>
                <a:latin typeface="Segoe UI"/>
                <a:ea typeface="Segoe UI"/>
                <a:cs typeface="Segoe UI"/>
              </a:defRPr>
            </a:lvl7pPr>
            <a:lvl8pPr>
              <a:buNone/>
              <a:defRPr sz="2550" b="0">
                <a:solidFill>
                  <a:srgbClr val="F4F4F2"/>
                </a:solidFill>
                <a:latin typeface="Segoe UI"/>
                <a:ea typeface="Segoe UI"/>
                <a:cs typeface="Segoe UI"/>
              </a:defRPr>
            </a:lvl8pPr>
            <a:lvl9pPr>
              <a:buNone/>
              <a:defRPr sz="2550" b="0">
                <a:solidFill>
                  <a:srgbClr val="F4F4F2"/>
                </a:solidFill>
                <a:latin typeface="Segoe UI"/>
                <a:ea typeface="Segoe UI"/>
                <a:cs typeface="Segoe UI"/>
              </a:defRPr>
            </a:lvl9pPr>
          </a:lstStyle>
          <a:p xmlns:a="http://schemas.openxmlformats.org/drawingml/2006/main">
            <a:pPr>
              <a:buNone/>
              <a:defRPr sz="2550" b="0">
                <a:solidFill>
                  <a:srgbClr val="F4F4F2"/>
                </a:solidFill>
                <a:latin typeface="Segoe UI"/>
                <a:ea typeface="Segoe UI"/>
                <a:cs typeface="Segoe UI"/>
              </a:defRPr>
            </a:pPr>
            <a:r>
              <a:rPr sz="2550" b="0">
                <a:solidFill>
                  <a:srgbClr val="F4F4F2"/>
                </a:solidFill>
                <a:latin typeface="Segoe UI"/>
                <a:ea typeface="Segoe UI"/>
                <a:cs typeface="Segoe UI"/>
              </a:rPr>
              <a:t>Azula brings self-care, a human analyst, project work, practice and a workspace for your business to thrive and go beyond.</a:t>
            </a:r>
          </a:p>
        </p:txBody>
      </p:sp>
      <p:sp>
        <p:nvSpPr>
          <p:cNvPr id="8" name="">
            <a:extLst xmlns:a="http://schemas.openxmlformats.org/drawingml/2006/main">
              <a:ext uri="{FF2B5EF4-FFF2-40B4-BE49-F238E27FC236}">
                <a16:creationId xmlns:a16="http://schemas.microsoft.com/office/drawing/2014/main" id="{75556048-874F-4863-B78E-1926F87DA1A1}"/>
              </a:ext>
            </a:extLst>
          </p:cNvPr>
          <p:cNvSpPr>
            <a:spLocks xmlns:a="http://schemas.openxmlformats.org/drawingml/2006/main" noGrp="1"/>
          </p:cNvSpPr>
          <p:nvPr/>
        </p:nvSpPr>
        <p:spPr>
          <a:xfrm xmlns:a="http://schemas.openxmlformats.org/drawingml/2006/main">
            <a:off x="609600" y="3476625"/>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Scattered context</a:t>
            </a:r>
          </a:p>
        </p:txBody>
      </p:sp>
      <p:sp>
        <p:nvSpPr>
          <p:cNvPr id="9" name="">
            <a:extLst xmlns:a="http://schemas.openxmlformats.org/drawingml/2006/main">
              <a:ext uri="{FF2B5EF4-FFF2-40B4-BE49-F238E27FC236}">
                <a16:creationId xmlns:a16="http://schemas.microsoft.com/office/drawing/2014/main" id="{CD3A1171-9E2A-482D-A7C7-60571BF7B840}"/>
              </a:ext>
            </a:extLst>
          </p:cNvPr>
          <p:cNvSpPr>
            <a:spLocks xmlns:a="http://schemas.openxmlformats.org/drawingml/2006/main" noGrp="1"/>
          </p:cNvSpPr>
          <p:nvPr/>
        </p:nvSpPr>
        <p:spPr>
          <a:xfrm xmlns:a="http://schemas.openxmlformats.org/drawingml/2006/main">
            <a:off x="609600" y="4314825"/>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F4F4F2"/>
                </a:solidFill>
                <a:latin typeface="Segoe UI"/>
                <a:ea typeface="Segoe UI"/>
                <a:cs typeface="Segoe UI"/>
              </a:defRPr>
            </a:defPPr>
            <a:lvl1pPr>
              <a:buNone/>
              <a:defRPr sz="1950" b="0">
                <a:solidFill>
                  <a:srgbClr val="F4F4F2"/>
                </a:solidFill>
                <a:latin typeface="Segoe UI"/>
                <a:ea typeface="Segoe UI"/>
                <a:cs typeface="Segoe UI"/>
              </a:defRPr>
            </a:lvl1pPr>
            <a:lvl2pPr>
              <a:buNone/>
              <a:defRPr sz="1950" b="0">
                <a:solidFill>
                  <a:srgbClr val="F4F4F2"/>
                </a:solidFill>
                <a:latin typeface="Segoe UI"/>
                <a:ea typeface="Segoe UI"/>
                <a:cs typeface="Segoe UI"/>
              </a:defRPr>
            </a:lvl2pPr>
            <a:lvl3pPr>
              <a:buNone/>
              <a:defRPr sz="1950" b="0">
                <a:solidFill>
                  <a:srgbClr val="F4F4F2"/>
                </a:solidFill>
                <a:latin typeface="Segoe UI"/>
                <a:ea typeface="Segoe UI"/>
                <a:cs typeface="Segoe UI"/>
              </a:defRPr>
            </a:lvl3pPr>
            <a:lvl4pPr>
              <a:buNone/>
              <a:defRPr sz="1950" b="0">
                <a:solidFill>
                  <a:srgbClr val="F4F4F2"/>
                </a:solidFill>
                <a:latin typeface="Segoe UI"/>
                <a:ea typeface="Segoe UI"/>
                <a:cs typeface="Segoe UI"/>
              </a:defRPr>
            </a:lvl4pPr>
            <a:lvl5pPr>
              <a:buNone/>
              <a:defRPr sz="1950" b="0">
                <a:solidFill>
                  <a:srgbClr val="F4F4F2"/>
                </a:solidFill>
                <a:latin typeface="Segoe UI"/>
                <a:ea typeface="Segoe UI"/>
                <a:cs typeface="Segoe UI"/>
              </a:defRPr>
            </a:lvl5pPr>
            <a:lvl6pPr>
              <a:buNone/>
              <a:defRPr sz="1950" b="0">
                <a:solidFill>
                  <a:srgbClr val="F4F4F2"/>
                </a:solidFill>
                <a:latin typeface="Segoe UI"/>
                <a:ea typeface="Segoe UI"/>
                <a:cs typeface="Segoe UI"/>
              </a:defRPr>
            </a:lvl6pPr>
            <a:lvl7pPr>
              <a:buNone/>
              <a:defRPr sz="1950" b="0">
                <a:solidFill>
                  <a:srgbClr val="F4F4F2"/>
                </a:solidFill>
                <a:latin typeface="Segoe UI"/>
                <a:ea typeface="Segoe UI"/>
                <a:cs typeface="Segoe UI"/>
              </a:defRPr>
            </a:lvl7pPr>
            <a:lvl8pPr>
              <a:buNone/>
              <a:defRPr sz="1950" b="0">
                <a:solidFill>
                  <a:srgbClr val="F4F4F2"/>
                </a:solidFill>
                <a:latin typeface="Segoe UI"/>
                <a:ea typeface="Segoe UI"/>
                <a:cs typeface="Segoe UI"/>
              </a:defRPr>
            </a:lvl8pPr>
            <a:lvl9pPr>
              <a:buNone/>
              <a:defRPr sz="1950" b="0">
                <a:solidFill>
                  <a:srgbClr val="F4F4F2"/>
                </a:solidFill>
                <a:latin typeface="Segoe UI"/>
                <a:ea typeface="Segoe UI"/>
                <a:cs typeface="Segoe UI"/>
              </a:defRPr>
            </a:lvl9pPr>
          </a:lstStyle>
          <a:p xmlns:a="http://schemas.openxmlformats.org/drawingml/2006/main">
            <a:pPr>
              <a:buNone/>
              <a:defRPr sz="1950" b="0">
                <a:solidFill>
                  <a:srgbClr val="F4F4F2"/>
                </a:solidFill>
                <a:latin typeface="Segoe UI"/>
                <a:ea typeface="Segoe UI"/>
                <a:cs typeface="Segoe UI"/>
              </a:defRPr>
            </a:pPr>
            <a:r>
              <a:rPr sz="1950" b="0">
                <a:solidFill>
                  <a:srgbClr val="F4F4F2"/>
                </a:solidFill>
                <a:latin typeface="Segoe UI"/>
                <a:ea typeface="Segoe UI"/>
                <a:cs typeface="Segoe UI"/>
              </a:rPr>
              <a:t>Notes, PDFs and saved videos accumulate across separate tools.</a:t>
            </a:r>
          </a:p>
        </p:txBody>
      </p:sp>
      <p:sp>
        <p:nvSpPr>
          <p:cNvPr id="10" name="">
            <a:extLst xmlns:a="http://schemas.openxmlformats.org/drawingml/2006/main">
              <a:ext uri="{FF2B5EF4-FFF2-40B4-BE49-F238E27FC236}">
                <a16:creationId xmlns:a16="http://schemas.microsoft.com/office/drawing/2014/main" id="{7AA8F8D0-8C6F-44B0-97B1-9AD17754F07F}"/>
              </a:ext>
            </a:extLst>
          </p:cNvPr>
          <p:cNvSpPr>
            <a:spLocks xmlns:a="http://schemas.openxmlformats.org/drawingml/2006/main" noGrp="1"/>
          </p:cNvSpPr>
          <p:nvPr/>
        </p:nvSpPr>
        <p:spPr>
          <a:xfrm xmlns:a="http://schemas.openxmlformats.org/drawingml/2006/main">
            <a:off x="4267200" y="3476625"/>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Repeated setup</a:t>
            </a:r>
          </a:p>
        </p:txBody>
      </p:sp>
      <p:sp>
        <p:nvSpPr>
          <p:cNvPr id="11" name="">
            <a:extLst xmlns:a="http://schemas.openxmlformats.org/drawingml/2006/main">
              <a:ext uri="{FF2B5EF4-FFF2-40B4-BE49-F238E27FC236}">
                <a16:creationId xmlns:a16="http://schemas.microsoft.com/office/drawing/2014/main" id="{BA4FB020-733D-4AEC-A39F-103F311992CF}"/>
              </a:ext>
            </a:extLst>
          </p:cNvPr>
          <p:cNvSpPr>
            <a:spLocks xmlns:a="http://schemas.openxmlformats.org/drawingml/2006/main" noGrp="1"/>
          </p:cNvSpPr>
          <p:nvPr/>
        </p:nvSpPr>
        <p:spPr>
          <a:xfrm xmlns:a="http://schemas.openxmlformats.org/drawingml/2006/main">
            <a:off x="4267200" y="4314825"/>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F4F4F2"/>
                </a:solidFill>
                <a:latin typeface="Segoe UI"/>
                <a:ea typeface="Segoe UI"/>
                <a:cs typeface="Segoe UI"/>
              </a:defRPr>
            </a:defPPr>
            <a:lvl1pPr>
              <a:buNone/>
              <a:defRPr sz="1950" b="0">
                <a:solidFill>
                  <a:srgbClr val="F4F4F2"/>
                </a:solidFill>
                <a:latin typeface="Segoe UI"/>
                <a:ea typeface="Segoe UI"/>
                <a:cs typeface="Segoe UI"/>
              </a:defRPr>
            </a:lvl1pPr>
            <a:lvl2pPr>
              <a:buNone/>
              <a:defRPr sz="1950" b="0">
                <a:solidFill>
                  <a:srgbClr val="F4F4F2"/>
                </a:solidFill>
                <a:latin typeface="Segoe UI"/>
                <a:ea typeface="Segoe UI"/>
                <a:cs typeface="Segoe UI"/>
              </a:defRPr>
            </a:lvl2pPr>
            <a:lvl3pPr>
              <a:buNone/>
              <a:defRPr sz="1950" b="0">
                <a:solidFill>
                  <a:srgbClr val="F4F4F2"/>
                </a:solidFill>
                <a:latin typeface="Segoe UI"/>
                <a:ea typeface="Segoe UI"/>
                <a:cs typeface="Segoe UI"/>
              </a:defRPr>
            </a:lvl3pPr>
            <a:lvl4pPr>
              <a:buNone/>
              <a:defRPr sz="1950" b="0">
                <a:solidFill>
                  <a:srgbClr val="F4F4F2"/>
                </a:solidFill>
                <a:latin typeface="Segoe UI"/>
                <a:ea typeface="Segoe UI"/>
                <a:cs typeface="Segoe UI"/>
              </a:defRPr>
            </a:lvl4pPr>
            <a:lvl5pPr>
              <a:buNone/>
              <a:defRPr sz="1950" b="0">
                <a:solidFill>
                  <a:srgbClr val="F4F4F2"/>
                </a:solidFill>
                <a:latin typeface="Segoe UI"/>
                <a:ea typeface="Segoe UI"/>
                <a:cs typeface="Segoe UI"/>
              </a:defRPr>
            </a:lvl5pPr>
            <a:lvl6pPr>
              <a:buNone/>
              <a:defRPr sz="1950" b="0">
                <a:solidFill>
                  <a:srgbClr val="F4F4F2"/>
                </a:solidFill>
                <a:latin typeface="Segoe UI"/>
                <a:ea typeface="Segoe UI"/>
                <a:cs typeface="Segoe UI"/>
              </a:defRPr>
            </a:lvl6pPr>
            <a:lvl7pPr>
              <a:buNone/>
              <a:defRPr sz="1950" b="0">
                <a:solidFill>
                  <a:srgbClr val="F4F4F2"/>
                </a:solidFill>
                <a:latin typeface="Segoe UI"/>
                <a:ea typeface="Segoe UI"/>
                <a:cs typeface="Segoe UI"/>
              </a:defRPr>
            </a:lvl7pPr>
            <a:lvl8pPr>
              <a:buNone/>
              <a:defRPr sz="1950" b="0">
                <a:solidFill>
                  <a:srgbClr val="F4F4F2"/>
                </a:solidFill>
                <a:latin typeface="Segoe UI"/>
                <a:ea typeface="Segoe UI"/>
                <a:cs typeface="Segoe UI"/>
              </a:defRPr>
            </a:lvl8pPr>
            <a:lvl9pPr>
              <a:buNone/>
              <a:defRPr sz="1950" b="0">
                <a:solidFill>
                  <a:srgbClr val="F4F4F2"/>
                </a:solidFill>
                <a:latin typeface="Segoe UI"/>
                <a:ea typeface="Segoe UI"/>
                <a:cs typeface="Segoe UI"/>
              </a:defRPr>
            </a:lvl9pPr>
          </a:lstStyle>
          <a:p xmlns:a="http://schemas.openxmlformats.org/drawingml/2006/main">
            <a:pPr>
              <a:buNone/>
              <a:defRPr sz="1950" b="0">
                <a:solidFill>
                  <a:srgbClr val="F4F4F2"/>
                </a:solidFill>
                <a:latin typeface="Segoe UI"/>
                <a:ea typeface="Segoe UI"/>
                <a:cs typeface="Segoe UI"/>
              </a:defRPr>
            </a:pPr>
            <a:r>
              <a:rPr sz="1950" b="0">
                <a:solidFill>
                  <a:srgbClr val="F4F4F2"/>
                </a:solidFill>
                <a:latin typeface="Segoe UI"/>
                <a:ea typeface="Segoe UI"/>
                <a:cs typeface="Segoe UI"/>
              </a:rPr>
              <a:t>Sources, priorities and project context need to be rebuilt each session.</a:t>
            </a:r>
          </a:p>
        </p:txBody>
      </p:sp>
      <p:sp>
        <p:nvSpPr>
          <p:cNvPr id="12" name="">
            <a:extLst xmlns:a="http://schemas.openxmlformats.org/drawingml/2006/main">
              <a:ext uri="{FF2B5EF4-FFF2-40B4-BE49-F238E27FC236}">
                <a16:creationId xmlns:a16="http://schemas.microsoft.com/office/drawing/2014/main" id="{2148AE67-91B1-4EE4-94C8-C0FA5EC67D34}"/>
              </a:ext>
            </a:extLst>
          </p:cNvPr>
          <p:cNvSpPr>
            <a:spLocks xmlns:a="http://schemas.openxmlformats.org/drawingml/2006/main" noGrp="1"/>
          </p:cNvSpPr>
          <p:nvPr/>
        </p:nvSpPr>
        <p:spPr>
          <a:xfrm xmlns:a="http://schemas.openxmlformats.org/drawingml/2006/main">
            <a:off x="7924800" y="3476625"/>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Unfinished output</a:t>
            </a:r>
          </a:p>
        </p:txBody>
      </p:sp>
      <p:sp>
        <p:nvSpPr>
          <p:cNvPr id="13" name="">
            <a:extLst xmlns:a="http://schemas.openxmlformats.org/drawingml/2006/main">
              <a:ext uri="{FF2B5EF4-FFF2-40B4-BE49-F238E27FC236}">
                <a16:creationId xmlns:a16="http://schemas.microsoft.com/office/drawing/2014/main" id="{DA17AC3C-F3CC-4E2D-913A-045F9261BE97}"/>
              </a:ext>
            </a:extLst>
          </p:cNvPr>
          <p:cNvSpPr>
            <a:spLocks xmlns:a="http://schemas.openxmlformats.org/drawingml/2006/main" noGrp="1"/>
          </p:cNvSpPr>
          <p:nvPr/>
        </p:nvSpPr>
        <p:spPr>
          <a:xfrm xmlns:a="http://schemas.openxmlformats.org/drawingml/2006/main">
            <a:off x="7924800" y="4314825"/>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F4F4F2"/>
                </a:solidFill>
                <a:latin typeface="Segoe UI"/>
                <a:ea typeface="Segoe UI"/>
                <a:cs typeface="Segoe UI"/>
              </a:defRPr>
            </a:defPPr>
            <a:lvl1pPr>
              <a:buNone/>
              <a:defRPr sz="1950" b="0">
                <a:solidFill>
                  <a:srgbClr val="F4F4F2"/>
                </a:solidFill>
                <a:latin typeface="Segoe UI"/>
                <a:ea typeface="Segoe UI"/>
                <a:cs typeface="Segoe UI"/>
              </a:defRPr>
            </a:lvl1pPr>
            <a:lvl2pPr>
              <a:buNone/>
              <a:defRPr sz="1950" b="0">
                <a:solidFill>
                  <a:srgbClr val="F4F4F2"/>
                </a:solidFill>
                <a:latin typeface="Segoe UI"/>
                <a:ea typeface="Segoe UI"/>
                <a:cs typeface="Segoe UI"/>
              </a:defRPr>
            </a:lvl2pPr>
            <a:lvl3pPr>
              <a:buNone/>
              <a:defRPr sz="1950" b="0">
                <a:solidFill>
                  <a:srgbClr val="F4F4F2"/>
                </a:solidFill>
                <a:latin typeface="Segoe UI"/>
                <a:ea typeface="Segoe UI"/>
                <a:cs typeface="Segoe UI"/>
              </a:defRPr>
            </a:lvl3pPr>
            <a:lvl4pPr>
              <a:buNone/>
              <a:defRPr sz="1950" b="0">
                <a:solidFill>
                  <a:srgbClr val="F4F4F2"/>
                </a:solidFill>
                <a:latin typeface="Segoe UI"/>
                <a:ea typeface="Segoe UI"/>
                <a:cs typeface="Segoe UI"/>
              </a:defRPr>
            </a:lvl4pPr>
            <a:lvl5pPr>
              <a:buNone/>
              <a:defRPr sz="1950" b="0">
                <a:solidFill>
                  <a:srgbClr val="F4F4F2"/>
                </a:solidFill>
                <a:latin typeface="Segoe UI"/>
                <a:ea typeface="Segoe UI"/>
                <a:cs typeface="Segoe UI"/>
              </a:defRPr>
            </a:lvl5pPr>
            <a:lvl6pPr>
              <a:buNone/>
              <a:defRPr sz="1950" b="0">
                <a:solidFill>
                  <a:srgbClr val="F4F4F2"/>
                </a:solidFill>
                <a:latin typeface="Segoe UI"/>
                <a:ea typeface="Segoe UI"/>
                <a:cs typeface="Segoe UI"/>
              </a:defRPr>
            </a:lvl6pPr>
            <a:lvl7pPr>
              <a:buNone/>
              <a:defRPr sz="1950" b="0">
                <a:solidFill>
                  <a:srgbClr val="F4F4F2"/>
                </a:solidFill>
                <a:latin typeface="Segoe UI"/>
                <a:ea typeface="Segoe UI"/>
                <a:cs typeface="Segoe UI"/>
              </a:defRPr>
            </a:lvl7pPr>
            <a:lvl8pPr>
              <a:buNone/>
              <a:defRPr sz="1950" b="0">
                <a:solidFill>
                  <a:srgbClr val="F4F4F2"/>
                </a:solidFill>
                <a:latin typeface="Segoe UI"/>
                <a:ea typeface="Segoe UI"/>
                <a:cs typeface="Segoe UI"/>
              </a:defRPr>
            </a:lvl8pPr>
            <a:lvl9pPr>
              <a:buNone/>
              <a:defRPr sz="1950" b="0">
                <a:solidFill>
                  <a:srgbClr val="F4F4F2"/>
                </a:solidFill>
                <a:latin typeface="Segoe UI"/>
                <a:ea typeface="Segoe UI"/>
                <a:cs typeface="Segoe UI"/>
              </a:defRPr>
            </a:lvl9pPr>
          </a:lstStyle>
          <a:p xmlns:a="http://schemas.openxmlformats.org/drawingml/2006/main">
            <a:pPr>
              <a:buNone/>
              <a:defRPr sz="1950" b="0">
                <a:solidFill>
                  <a:srgbClr val="F4F4F2"/>
                </a:solidFill>
                <a:latin typeface="Segoe UI"/>
                <a:ea typeface="Segoe UI"/>
                <a:cs typeface="Segoe UI"/>
              </a:defRPr>
            </a:pPr>
            <a:r>
              <a:rPr sz="1950" b="0">
                <a:solidFill>
                  <a:srgbClr val="F4F4F2"/>
                </a:solidFill>
                <a:latin typeface="Segoe UI"/>
                <a:ea typeface="Segoe UI"/>
                <a:cs typeface="Segoe UI"/>
              </a:rPr>
              <a:t>Saved information needs a path into practice and completed projects.</a:t>
            </a:r>
          </a:p>
        </p:txBody>
      </p:sp>
    </p:spTree>
    <p:extLst>
      <p:ext uri="{BB962C8B-B14F-4D97-AF65-F5344CB8AC3E}">
        <p14:creationId xmlns:p14="http://schemas.microsoft.com/office/powerpoint/2010/main" val="958944452"/>
      </p:ext>
    </p:extLst>
  </p:cSld>
</p:sld>
</file>

<file path=ppt/slides/slide3.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xmlns:a="http://schemas.openxmlformats.org/drawingml/2006/main" xmlns:r="http://schemas.openxmlformats.org/officeDocument/2006/relationships">
        <p:nvPicPr>
          <p:cNvPr id="35" name="Picture 34" descr="Azula Home background: blue hour"/>
          <p:cNvPicPr>
            <a:picLocks noChangeAspect="1"/>
          </p:cNvPicPr>
          <p:nvPr/>
        </p:nvPicPr>
        <p:blipFill>
          <a:blip r:embed="rId12"/>
          <a:stretch>
            <a:fillRect/>
          </a:stretch>
        </p:blipFill>
        <p:spPr>
          <a:xfrm>
            <a:off x="0" y="0"/>
            <a:ext cx="12192000" cy="6858000"/>
          </a:xfrm>
          <a:prstGeom prst="rect">
            <a:avLst/>
          </a:prstGeom>
        </p:spPr>
      </p:pic>
      <p:sp>
        <p:nvSpPr>
          <p:cNvPr id="2" name="">
            <a:extLst xmlns:a="http://schemas.openxmlformats.org/drawingml/2006/main">
              <a:ext uri="{FF2B5EF4-FFF2-40B4-BE49-F238E27FC236}">
                <a16:creationId xmlns:a16="http://schemas.microsoft.com/office/drawing/2014/main" id="{75F2EA04-563B-49AD-B03E-2D13CB75F773}"/>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ABEA6BA-C637-4A31-992A-C4408EDDFEBE}"/>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FFED734C-6A19-47A6-9CF6-573B92360716}"/>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03</a:t>
            </a:r>
          </a:p>
        </p:txBody>
      </p:sp>
      <p:sp>
        <p:nvSpPr>
          <p:cNvPr id="5" name="">
            <a:extLst xmlns:a="http://schemas.openxmlformats.org/drawingml/2006/main">
              <a:ext uri="{FF2B5EF4-FFF2-40B4-BE49-F238E27FC236}">
                <a16:creationId xmlns:a16="http://schemas.microsoft.com/office/drawing/2014/main" id="{BB8447BD-0405-4ADD-8C3E-E13EF51D66DF}"/>
              </a:ext>
            </a:extLst>
          </p:cNvPr>
          <p:cNvSpPr>
            <a:spLocks xmlns:a="http://schemas.openxmlformats.org/drawingml/2006/main" noGrp="1"/>
          </p:cNvSpPr>
          <p:nvPr/>
        </p:nvSpPr>
        <p:spPr>
          <a:xfrm xmlns:a="http://schemas.openxmlformats.org/drawingml/2006/main">
            <a:off x="609600" y="876300"/>
            <a:ext cx="10972800" cy="594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Every center in one visual workspace</a:t>
            </a:r>
          </a:p>
        </p:txBody>
      </p:sp>
      <p:sp>
        <p:nvSpPr>
          <p:cNvPr id="6" name="">
            <a:extLst xmlns:a="http://schemas.openxmlformats.org/drawingml/2006/main">
              <a:ext uri="{FF2B5EF4-FFF2-40B4-BE49-F238E27FC236}">
                <a16:creationId xmlns:a16="http://schemas.microsoft.com/office/drawing/2014/main" id="{A777303A-1ADC-4C0D-824E-794414FF5F5C}"/>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Analyst is for everyone: you don’t need to be a nursing major to learn anatomy and keep tabs on your health. Captures have personal details removed.</a:t>
            </a:r>
          </a:p>
        </p:txBody>
      </p:sp>
      <p:sp>
        <p:nvSpPr>
          <p:cNvPr id="9" name="">
            <a:extLst xmlns:a="http://schemas.openxmlformats.org/drawingml/2006/main">
              <a:ext uri="{FF2B5EF4-FFF2-40B4-BE49-F238E27FC236}">
                <a16:creationId xmlns:a16="http://schemas.microsoft.com/office/drawing/2014/main" id="{22FE4810-FD6A-4DFD-8A89-15D51FB0B323}"/>
              </a:ext>
            </a:extLst>
          </p:cNvPr>
          <p:cNvSpPr>
            <a:spLocks xmlns:a="http://schemas.openxmlformats.org/drawingml/2006/main" noGrp="1"/>
          </p:cNvSpPr>
          <p:nvPr/>
        </p:nvSpPr>
        <p:spPr>
          <a:xfrm xmlns:a="http://schemas.openxmlformats.org/drawingml/2006/main">
            <a:off x="612648" y="1481328"/>
            <a:ext cx="10972800" cy="3840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C2D7D9"/>
                </a:solidFill>
                <a:latin typeface="Segoe UI"/>
                <a:ea typeface="Segoe UI"/>
                <a:cs typeface="Segoe UI"/>
              </a:defRPr>
            </a:defPPr>
            <a:lvl1pPr>
              <a:buNone/>
              <a:defRPr sz="1950" b="0">
                <a:solidFill>
                  <a:srgbClr val="C2D7D9"/>
                </a:solidFill>
                <a:latin typeface="Segoe UI"/>
                <a:ea typeface="Segoe UI"/>
                <a:cs typeface="Segoe UI"/>
              </a:defRPr>
            </a:lvl1pPr>
            <a:lvl2pPr>
              <a:buNone/>
              <a:defRPr sz="1950" b="0">
                <a:solidFill>
                  <a:srgbClr val="C2D7D9"/>
                </a:solidFill>
                <a:latin typeface="Segoe UI"/>
                <a:ea typeface="Segoe UI"/>
                <a:cs typeface="Segoe UI"/>
              </a:defRPr>
            </a:lvl2pPr>
            <a:lvl3pPr>
              <a:buNone/>
              <a:defRPr sz="1950" b="0">
                <a:solidFill>
                  <a:srgbClr val="C2D7D9"/>
                </a:solidFill>
                <a:latin typeface="Segoe UI"/>
                <a:ea typeface="Segoe UI"/>
                <a:cs typeface="Segoe UI"/>
              </a:defRPr>
            </a:lvl3pPr>
            <a:lvl4pPr>
              <a:buNone/>
              <a:defRPr sz="1950" b="0">
                <a:solidFill>
                  <a:srgbClr val="C2D7D9"/>
                </a:solidFill>
                <a:latin typeface="Segoe UI"/>
                <a:ea typeface="Segoe UI"/>
                <a:cs typeface="Segoe UI"/>
              </a:defRPr>
            </a:lvl4pPr>
            <a:lvl5pPr>
              <a:buNone/>
              <a:defRPr sz="1950" b="0">
                <a:solidFill>
                  <a:srgbClr val="C2D7D9"/>
                </a:solidFill>
                <a:latin typeface="Segoe UI"/>
                <a:ea typeface="Segoe UI"/>
                <a:cs typeface="Segoe UI"/>
              </a:defRPr>
            </a:lvl5pPr>
            <a:lvl6pPr>
              <a:buNone/>
              <a:defRPr sz="1950" b="0">
                <a:solidFill>
                  <a:srgbClr val="C2D7D9"/>
                </a:solidFill>
                <a:latin typeface="Segoe UI"/>
                <a:ea typeface="Segoe UI"/>
                <a:cs typeface="Segoe UI"/>
              </a:defRPr>
            </a:lvl6pPr>
            <a:lvl7pPr>
              <a:buNone/>
              <a:defRPr sz="1950" b="0">
                <a:solidFill>
                  <a:srgbClr val="C2D7D9"/>
                </a:solidFill>
                <a:latin typeface="Segoe UI"/>
                <a:ea typeface="Segoe UI"/>
                <a:cs typeface="Segoe UI"/>
              </a:defRPr>
            </a:lvl7pPr>
            <a:lvl8pPr>
              <a:buNone/>
              <a:defRPr sz="1950" b="0">
                <a:solidFill>
                  <a:srgbClr val="C2D7D9"/>
                </a:solidFill>
                <a:latin typeface="Segoe UI"/>
                <a:ea typeface="Segoe UI"/>
                <a:cs typeface="Segoe UI"/>
              </a:defRPr>
            </a:lvl8pPr>
            <a:lvl9pPr>
              <a:buNone/>
              <a:defRPr sz="1950" b="0">
                <a:solidFill>
                  <a:srgbClr val="C2D7D9"/>
                </a:solidFill>
                <a:latin typeface="Segoe UI"/>
                <a:ea typeface="Segoe UI"/>
                <a:cs typeface="Segoe UI"/>
              </a:defRPr>
            </a:lvl9pPr>
          </a:lstStyle>
          <a:p xmlns:a="http://schemas.openxmlformats.org/drawingml/2006/main">
            <a:pPr>
              <a:buNone/>
              <a:defRPr sz="1950" b="0">
                <a:solidFill>
                  <a:srgbClr val="C2D7D9"/>
                </a:solidFill>
                <a:latin typeface="Segoe UI"/>
                <a:ea typeface="Segoe UI"/>
                <a:cs typeface="Segoe UI"/>
              </a:defRPr>
            </a:pPr>
            <a:r>
              <a:rPr sz="1950" b="0">
                <a:solidFill>
                  <a:srgbClr val="C2D7D9"/>
                </a:solidFill>
                <a:latin typeface="Segoe UI"/>
                <a:ea typeface="Segoe UI"/>
                <a:cs typeface="Segoe UI"/>
              </a:rPr>
              <a:t>Real captures from the local prototype. Each one opens in the live demo.</a:t>
            </a:r>
          </a:p>
        </p:txBody>
      </p:sp>
      <p:pic xmlns:a="http://schemas.openxmlformats.org/drawingml/2006/main" xmlns:r="http://schemas.openxmlformats.org/officeDocument/2006/relationships">
        <p:nvPicPr>
          <p:cNvPr id="11" name="Picture 10" descr="Analyst: real capture from Azula"/>
          <p:cNvPicPr>
            <a:picLocks noChangeAspect="1"/>
          </p:cNvPicPr>
          <p:nvPr/>
        </p:nvPicPr>
        <p:blipFill>
          <a:blip r:embed="rId4"/>
          <a:stretch>
            <a:fillRect/>
          </a:stretch>
        </p:blipFill>
        <p:spPr>
          <a:xfrm>
            <a:off x="612648" y="2011680"/>
            <a:ext cx="2537460" cy="1783080"/>
          </a:xfrm>
          <a:prstGeom prst="rect">
            <a:avLst/>
          </a:prstGeom>
          <a:ln w="9525">
            <a:solidFill>
              <a:srgbClr val="8FD8D5"/>
            </a:solidFill>
          </a:ln>
        </p:spPr>
      </p:pic>
      <p:sp xmlns:a="http://schemas.openxmlformats.org/drawingml/2006/main">
        <p:nvSpPr>
          <p:cNvPr id="12" name="Rectangle 11"/>
          <p:cNvSpPr/>
          <p:nvPr/>
        </p:nvSpPr>
        <p:spPr>
          <a:xfrm>
            <a:off x="612648" y="3410712"/>
            <a:ext cx="253746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3" name="TextBox 12"/>
          <p:cNvSpPr txBox="1"/>
          <p:nvPr/>
        </p:nvSpPr>
        <p:spPr>
          <a:xfrm>
            <a:off x="722376" y="3465576"/>
            <a:ext cx="2318004" cy="292608"/>
          </a:xfrm>
          <a:prstGeom prst="rect">
            <a:avLst/>
          </a:prstGeom>
          <a:noFill/>
        </p:spPr>
        <p:txBody>
          <a:bodyPr wrap="none" lIns="0" rIns="0" tIns="0" bIns="0">
            <a:spAutoFit/>
          </a:bodyPr>
          <a:lstStyle/>
          <a:p>
            <a:r>
              <a:rPr b="1" sz="1300">
                <a:solidFill>
                  <a:srgbClr val="F4F4F2"/>
                </a:solidFill>
                <a:latin typeface="Segoe UI"/>
              </a:rPr>
              <a:t>Analyst</a:t>
            </a:r>
            <a:r>
              <a:rPr b="0" sz="1050">
                <a:solidFill>
                  <a:srgbClr val="F4F4F2"/>
                </a:solidFill>
                <a:latin typeface="Segoe UI"/>
              </a:rPr>
              <a:t>  ·  anatomy &amp; your health</a:t>
            </a:r>
          </a:p>
        </p:txBody>
      </p:sp>
      <p:pic xmlns:a="http://schemas.openxmlformats.org/drawingml/2006/main" xmlns:r="http://schemas.openxmlformats.org/officeDocument/2006/relationships">
        <p:nvPicPr>
          <p:cNvPr id="14" name="Picture 13" descr="Dojo: real capture from Azula"/>
          <p:cNvPicPr>
            <a:picLocks noChangeAspect="1"/>
          </p:cNvPicPr>
          <p:nvPr/>
        </p:nvPicPr>
        <p:blipFill>
          <a:blip r:embed="rId5"/>
          <a:stretch>
            <a:fillRect/>
          </a:stretch>
        </p:blipFill>
        <p:spPr>
          <a:xfrm>
            <a:off x="3424428" y="2011680"/>
            <a:ext cx="2537460" cy="1783080"/>
          </a:xfrm>
          <a:prstGeom prst="rect">
            <a:avLst/>
          </a:prstGeom>
          <a:ln w="9525">
            <a:solidFill>
              <a:srgbClr val="8FD8D5"/>
            </a:solidFill>
          </a:ln>
        </p:spPr>
      </p:pic>
      <p:sp xmlns:a="http://schemas.openxmlformats.org/drawingml/2006/main">
        <p:nvSpPr>
          <p:cNvPr id="15" name="Rectangle 14"/>
          <p:cNvSpPr/>
          <p:nvPr/>
        </p:nvSpPr>
        <p:spPr>
          <a:xfrm>
            <a:off x="3424428" y="3410712"/>
            <a:ext cx="253746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6" name="TextBox 15"/>
          <p:cNvSpPr txBox="1"/>
          <p:nvPr/>
        </p:nvSpPr>
        <p:spPr>
          <a:xfrm>
            <a:off x="3534156" y="3465576"/>
            <a:ext cx="2318004" cy="292608"/>
          </a:xfrm>
          <a:prstGeom prst="rect">
            <a:avLst/>
          </a:prstGeom>
          <a:noFill/>
        </p:spPr>
        <p:txBody>
          <a:bodyPr wrap="none" lIns="0" rIns="0" tIns="0" bIns="0">
            <a:spAutoFit/>
          </a:bodyPr>
          <a:lstStyle/>
          <a:p>
            <a:r>
              <a:rPr b="1" sz="1300">
                <a:solidFill>
                  <a:srgbClr val="F4F4F2"/>
                </a:solidFill>
                <a:latin typeface="Segoe UI"/>
              </a:rPr>
              <a:t>Dojo</a:t>
            </a:r>
            <a:r>
              <a:rPr b="0" sz="1050">
                <a:solidFill>
                  <a:srgbClr val="F4F4F2"/>
                </a:solidFill>
                <a:latin typeface="Segoe UI"/>
              </a:rPr>
              <a:t>  ·  5 martial arts</a:t>
            </a:r>
          </a:p>
        </p:txBody>
      </p:sp>
      <p:pic xmlns:a="http://schemas.openxmlformats.org/drawingml/2006/main" xmlns:r="http://schemas.openxmlformats.org/officeDocument/2006/relationships">
        <p:nvPicPr>
          <p:cNvPr id="17" name="Picture 16" descr="Earth: real capture from Azula"/>
          <p:cNvPicPr>
            <a:picLocks noChangeAspect="1"/>
          </p:cNvPicPr>
          <p:nvPr/>
        </p:nvPicPr>
        <p:blipFill>
          <a:blip r:embed="rId6"/>
          <a:stretch>
            <a:fillRect/>
          </a:stretch>
        </p:blipFill>
        <p:spPr>
          <a:xfrm>
            <a:off x="6236208" y="2011680"/>
            <a:ext cx="2537460" cy="1783080"/>
          </a:xfrm>
          <a:prstGeom prst="rect">
            <a:avLst/>
          </a:prstGeom>
          <a:ln w="9525">
            <a:solidFill>
              <a:srgbClr val="8FD8D5"/>
            </a:solidFill>
          </a:ln>
        </p:spPr>
      </p:pic>
      <p:sp xmlns:a="http://schemas.openxmlformats.org/drawingml/2006/main">
        <p:nvSpPr>
          <p:cNvPr id="18" name="Rectangle 17"/>
          <p:cNvSpPr/>
          <p:nvPr/>
        </p:nvSpPr>
        <p:spPr>
          <a:xfrm>
            <a:off x="6236208" y="3410712"/>
            <a:ext cx="253746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9" name="TextBox 18"/>
          <p:cNvSpPr txBox="1"/>
          <p:nvPr/>
        </p:nvSpPr>
        <p:spPr>
          <a:xfrm>
            <a:off x="6345936" y="3465576"/>
            <a:ext cx="2318004" cy="292608"/>
          </a:xfrm>
          <a:prstGeom prst="rect">
            <a:avLst/>
          </a:prstGeom>
          <a:noFill/>
        </p:spPr>
        <p:txBody>
          <a:bodyPr wrap="none" lIns="0" rIns="0" tIns="0" bIns="0">
            <a:spAutoFit/>
          </a:bodyPr>
          <a:lstStyle/>
          <a:p>
            <a:r>
              <a:rPr b="1" sz="1300">
                <a:solidFill>
                  <a:srgbClr val="F4F4F2"/>
                </a:solidFill>
                <a:latin typeface="Segoe UI"/>
              </a:rPr>
              <a:t>Earth</a:t>
            </a:r>
            <a:r>
              <a:rPr b="0" sz="1050">
                <a:solidFill>
                  <a:srgbClr val="F4F4F2"/>
                </a:solidFill>
                <a:latin typeface="Segoe UI"/>
              </a:rPr>
              <a:t>  ·  69-place travel book</a:t>
            </a:r>
          </a:p>
        </p:txBody>
      </p:sp>
      <p:pic xmlns:a="http://schemas.openxmlformats.org/drawingml/2006/main" xmlns:r="http://schemas.openxmlformats.org/officeDocument/2006/relationships">
        <p:nvPicPr>
          <p:cNvPr id="20" name="Picture 19" descr="Outer Space: real capture from Azula"/>
          <p:cNvPicPr>
            <a:picLocks noChangeAspect="1"/>
          </p:cNvPicPr>
          <p:nvPr/>
        </p:nvPicPr>
        <p:blipFill>
          <a:blip r:embed="rId7"/>
          <a:stretch>
            <a:fillRect/>
          </a:stretch>
        </p:blipFill>
        <p:spPr>
          <a:xfrm>
            <a:off x="9047988" y="2011680"/>
            <a:ext cx="2537460" cy="1783080"/>
          </a:xfrm>
          <a:prstGeom prst="rect">
            <a:avLst/>
          </a:prstGeom>
          <a:ln w="9525">
            <a:solidFill>
              <a:srgbClr val="8FD8D5"/>
            </a:solidFill>
          </a:ln>
        </p:spPr>
      </p:pic>
      <p:sp xmlns:a="http://schemas.openxmlformats.org/drawingml/2006/main">
        <p:nvSpPr>
          <p:cNvPr id="21" name="Rectangle 20"/>
          <p:cNvSpPr/>
          <p:nvPr/>
        </p:nvSpPr>
        <p:spPr>
          <a:xfrm>
            <a:off x="9047988" y="3410712"/>
            <a:ext cx="253746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2" name="TextBox 21"/>
          <p:cNvSpPr txBox="1"/>
          <p:nvPr/>
        </p:nvSpPr>
        <p:spPr>
          <a:xfrm>
            <a:off x="9157716" y="3465576"/>
            <a:ext cx="2318004" cy="292608"/>
          </a:xfrm>
          <a:prstGeom prst="rect">
            <a:avLst/>
          </a:prstGeom>
          <a:noFill/>
        </p:spPr>
        <p:txBody>
          <a:bodyPr wrap="none" lIns="0" rIns="0" tIns="0" bIns="0">
            <a:spAutoFit/>
          </a:bodyPr>
          <a:lstStyle/>
          <a:p>
            <a:r>
              <a:rPr b="1" sz="1300">
                <a:solidFill>
                  <a:srgbClr val="F4F4F2"/>
                </a:solidFill>
                <a:latin typeface="Segoe UI"/>
              </a:rPr>
              <a:t>Outer Space</a:t>
            </a:r>
            <a:r>
              <a:rPr b="0" sz="1050">
                <a:solidFill>
                  <a:srgbClr val="F4F4F2"/>
                </a:solidFill>
                <a:latin typeface="Segoe UI"/>
              </a:rPr>
              <a:t>  ·  solar system</a:t>
            </a:r>
          </a:p>
        </p:txBody>
      </p:sp>
      <p:pic xmlns:a="http://schemas.openxmlformats.org/drawingml/2006/main" xmlns:r="http://schemas.openxmlformats.org/officeDocument/2006/relationships">
        <p:nvPicPr>
          <p:cNvPr id="23" name="Picture 22" descr="Self: real capture from Azula"/>
          <p:cNvPicPr>
            <a:picLocks noChangeAspect="1"/>
          </p:cNvPicPr>
          <p:nvPr/>
        </p:nvPicPr>
        <p:blipFill>
          <a:blip r:embed="rId8"/>
          <a:stretch>
            <a:fillRect/>
          </a:stretch>
        </p:blipFill>
        <p:spPr>
          <a:xfrm>
            <a:off x="612648" y="4023360"/>
            <a:ext cx="2537460" cy="1783080"/>
          </a:xfrm>
          <a:prstGeom prst="rect">
            <a:avLst/>
          </a:prstGeom>
          <a:ln w="9525">
            <a:solidFill>
              <a:srgbClr val="8FD8D5"/>
            </a:solidFill>
          </a:ln>
        </p:spPr>
      </p:pic>
      <p:sp xmlns:a="http://schemas.openxmlformats.org/drawingml/2006/main">
        <p:nvSpPr>
          <p:cNvPr id="24" name="Rectangle 23"/>
          <p:cNvSpPr/>
          <p:nvPr/>
        </p:nvSpPr>
        <p:spPr>
          <a:xfrm>
            <a:off x="612648" y="5422392"/>
            <a:ext cx="253746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5" name="TextBox 24"/>
          <p:cNvSpPr txBox="1"/>
          <p:nvPr/>
        </p:nvSpPr>
        <p:spPr>
          <a:xfrm>
            <a:off x="722376" y="5477256"/>
            <a:ext cx="2318004" cy="292608"/>
          </a:xfrm>
          <a:prstGeom prst="rect">
            <a:avLst/>
          </a:prstGeom>
          <a:noFill/>
        </p:spPr>
        <p:txBody>
          <a:bodyPr wrap="none" lIns="0" rIns="0" tIns="0" bIns="0">
            <a:spAutoFit/>
          </a:bodyPr>
          <a:lstStyle/>
          <a:p>
            <a:r>
              <a:rPr b="1" sz="1300">
                <a:solidFill>
                  <a:srgbClr val="F4F4F2"/>
                </a:solidFill>
                <a:latin typeface="Segoe UI"/>
              </a:rPr>
              <a:t>Self</a:t>
            </a:r>
            <a:r>
              <a:rPr b="0" sz="1050">
                <a:solidFill>
                  <a:srgbClr val="F4F4F2"/>
                </a:solidFill>
                <a:latin typeface="Segoe UI"/>
              </a:rPr>
              <a:t>  ·  meals &amp; looks</a:t>
            </a:r>
          </a:p>
        </p:txBody>
      </p:sp>
      <p:pic xmlns:a="http://schemas.openxmlformats.org/drawingml/2006/main" xmlns:r="http://schemas.openxmlformats.org/officeDocument/2006/relationships">
        <p:nvPicPr>
          <p:cNvPr id="26" name="Picture 25" descr="Car sphere: real capture from Azula"/>
          <p:cNvPicPr>
            <a:picLocks noChangeAspect="1"/>
          </p:cNvPicPr>
          <p:nvPr/>
        </p:nvPicPr>
        <p:blipFill>
          <a:blip r:embed="rId9"/>
          <a:stretch>
            <a:fillRect/>
          </a:stretch>
        </p:blipFill>
        <p:spPr>
          <a:xfrm>
            <a:off x="3424428" y="4023360"/>
            <a:ext cx="2537460" cy="1783080"/>
          </a:xfrm>
          <a:prstGeom prst="rect">
            <a:avLst/>
          </a:prstGeom>
          <a:ln w="9525">
            <a:solidFill>
              <a:srgbClr val="8FD8D5"/>
            </a:solidFill>
          </a:ln>
        </p:spPr>
      </p:pic>
      <p:sp xmlns:a="http://schemas.openxmlformats.org/drawingml/2006/main">
        <p:nvSpPr>
          <p:cNvPr id="27" name="Rectangle 26"/>
          <p:cNvSpPr/>
          <p:nvPr/>
        </p:nvSpPr>
        <p:spPr>
          <a:xfrm>
            <a:off x="3424428" y="5422392"/>
            <a:ext cx="253746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8" name="TextBox 27"/>
          <p:cNvSpPr txBox="1"/>
          <p:nvPr/>
        </p:nvSpPr>
        <p:spPr>
          <a:xfrm>
            <a:off x="3534156" y="5477256"/>
            <a:ext cx="2318004" cy="292608"/>
          </a:xfrm>
          <a:prstGeom prst="rect">
            <a:avLst/>
          </a:prstGeom>
          <a:noFill/>
        </p:spPr>
        <p:txBody>
          <a:bodyPr wrap="none" lIns="0" rIns="0" tIns="0" bIns="0">
            <a:spAutoFit/>
          </a:bodyPr>
          <a:lstStyle/>
          <a:p>
            <a:r>
              <a:rPr b="1" sz="1300">
                <a:solidFill>
                  <a:srgbClr val="F4F4F2"/>
                </a:solidFill>
                <a:latin typeface="Segoe UI"/>
              </a:rPr>
              <a:t>Car sphere</a:t>
            </a:r>
            <a:r>
              <a:rPr b="0" sz="1050">
                <a:solidFill>
                  <a:srgbClr val="F4F4F2"/>
                </a:solidFill>
                <a:latin typeface="Segoe UI"/>
              </a:rPr>
              <a:t>  ·  repairs &amp; dates</a:t>
            </a:r>
          </a:p>
        </p:txBody>
      </p:sp>
      <p:pic xmlns:a="http://schemas.openxmlformats.org/drawingml/2006/main" xmlns:r="http://schemas.openxmlformats.org/officeDocument/2006/relationships">
        <p:nvPicPr>
          <p:cNvPr id="29" name="Picture 28" descr="Bible: real capture from Azula"/>
          <p:cNvPicPr>
            <a:picLocks noChangeAspect="1"/>
          </p:cNvPicPr>
          <p:nvPr/>
        </p:nvPicPr>
        <p:blipFill>
          <a:blip r:embed="rId10"/>
          <a:stretch>
            <a:fillRect/>
          </a:stretch>
        </p:blipFill>
        <p:spPr>
          <a:xfrm>
            <a:off x="6236208" y="4023360"/>
            <a:ext cx="2537460" cy="1783080"/>
          </a:xfrm>
          <a:prstGeom prst="rect">
            <a:avLst/>
          </a:prstGeom>
          <a:ln w="9525">
            <a:solidFill>
              <a:srgbClr val="8FD8D5"/>
            </a:solidFill>
          </a:ln>
        </p:spPr>
      </p:pic>
      <p:sp xmlns:a="http://schemas.openxmlformats.org/drawingml/2006/main">
        <p:nvSpPr>
          <p:cNvPr id="30" name="Rectangle 29"/>
          <p:cNvSpPr/>
          <p:nvPr/>
        </p:nvSpPr>
        <p:spPr>
          <a:xfrm>
            <a:off x="6236208" y="5422392"/>
            <a:ext cx="253746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31" name="TextBox 30"/>
          <p:cNvSpPr txBox="1"/>
          <p:nvPr/>
        </p:nvSpPr>
        <p:spPr>
          <a:xfrm>
            <a:off x="6345936" y="5477256"/>
            <a:ext cx="2318004" cy="292608"/>
          </a:xfrm>
          <a:prstGeom prst="rect">
            <a:avLst/>
          </a:prstGeom>
          <a:noFill/>
        </p:spPr>
        <p:txBody>
          <a:bodyPr wrap="none" lIns="0" rIns="0" tIns="0" bIns="0">
            <a:spAutoFit/>
          </a:bodyPr>
          <a:lstStyle/>
          <a:p>
            <a:r>
              <a:rPr b="1" sz="1300">
                <a:solidFill>
                  <a:srgbClr val="F4F4F2"/>
                </a:solidFill>
                <a:latin typeface="Segoe UI"/>
              </a:rPr>
              <a:t>Bible</a:t>
            </a:r>
            <a:r>
              <a:rPr b="0" sz="1050">
                <a:solidFill>
                  <a:srgbClr val="F4F4F2"/>
                </a:solidFill>
                <a:latin typeface="Segoe UI"/>
              </a:rPr>
              <a:t>  ·  73 books</a:t>
            </a:r>
          </a:p>
        </p:txBody>
      </p:sp>
      <p:pic xmlns:a="http://schemas.openxmlformats.org/drawingml/2006/main" xmlns:r="http://schemas.openxmlformats.org/officeDocument/2006/relationships">
        <p:nvPicPr>
          <p:cNvPr id="32" name="Picture 31" descr="The Void: real capture from Azula"/>
          <p:cNvPicPr>
            <a:picLocks noChangeAspect="1"/>
          </p:cNvPicPr>
          <p:nvPr/>
        </p:nvPicPr>
        <p:blipFill>
          <a:blip r:embed="rId11"/>
          <a:stretch>
            <a:fillRect/>
          </a:stretch>
        </p:blipFill>
        <p:spPr>
          <a:xfrm>
            <a:off x="9047988" y="4023360"/>
            <a:ext cx="2537460" cy="1783080"/>
          </a:xfrm>
          <a:prstGeom prst="rect">
            <a:avLst/>
          </a:prstGeom>
          <a:ln w="9525">
            <a:solidFill>
              <a:srgbClr val="8FD8D5"/>
            </a:solidFill>
          </a:ln>
        </p:spPr>
      </p:pic>
      <p:sp xmlns:a="http://schemas.openxmlformats.org/drawingml/2006/main">
        <p:nvSpPr>
          <p:cNvPr id="33" name="Rectangle 32"/>
          <p:cNvSpPr/>
          <p:nvPr/>
        </p:nvSpPr>
        <p:spPr>
          <a:xfrm>
            <a:off x="9047988" y="5422392"/>
            <a:ext cx="253746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34" name="TextBox 33"/>
          <p:cNvSpPr txBox="1"/>
          <p:nvPr/>
        </p:nvSpPr>
        <p:spPr>
          <a:xfrm>
            <a:off x="9157716" y="5477256"/>
            <a:ext cx="2318004" cy="292608"/>
          </a:xfrm>
          <a:prstGeom prst="rect">
            <a:avLst/>
          </a:prstGeom>
          <a:noFill/>
        </p:spPr>
        <p:txBody>
          <a:bodyPr wrap="none" lIns="0" rIns="0" tIns="0" bIns="0">
            <a:spAutoFit/>
          </a:bodyPr>
          <a:lstStyle/>
          <a:p>
            <a:r>
              <a:rPr b="1" sz="1300">
                <a:solidFill>
                  <a:srgbClr val="F4F4F2"/>
                </a:solidFill>
                <a:latin typeface="Segoe UI"/>
              </a:rPr>
              <a:t>The Void</a:t>
            </a:r>
            <a:r>
              <a:rPr b="0" sz="1050">
                <a:solidFill>
                  <a:srgbClr val="F4F4F2"/>
                </a:solidFill>
                <a:latin typeface="Segoe UI"/>
              </a:rPr>
              <a:t>  ·  10 worlds</a:t>
            </a:r>
          </a:p>
        </p:txBody>
      </p:sp>
    </p:spTree>
    <p:extLst>
      <p:ext uri="{BB962C8B-B14F-4D97-AF65-F5344CB8AC3E}">
        <p14:creationId xmlns:p14="http://schemas.microsoft.com/office/powerpoint/2010/main" val="1773961360"/>
      </p:ext>
    </p:extLst>
  </p:cSld>
</p:sld>
</file>

<file path=ppt/slides/slide4.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AB55B461-6B84-488B-8E61-1E05FBCFA2D8}"/>
              </a:ext>
            </a:extLst>
          </p:cNvPr>
          <p:cNvPicPr>
            <a:picLocks xmlns:a="http://schemas.openxmlformats.org/drawingml/2006/main" noChangeAspect="1"/>
          </p:cNvPicPr>
          <p:nvPr/>
        </p:nvPicPr>
        <p:blipFill>
          <a:blip xmlns:r="http://schemas.openxmlformats.org/officeDocument/2006/relationships" xmlns:a="http://schemas.openxmlformats.org/drawingml/2006/main" r:embed="Rf8aae747fbe34cb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5F2EA04-563B-49AD-B03E-2D13CB75F773}"/>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ABEA6BA-C637-4A31-992A-C4408EDDFEBE}"/>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FFED734C-6A19-47A6-9CF6-573B92360716}"/>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04</a:t>
            </a:r>
          </a:p>
        </p:txBody>
      </p:sp>
      <p:sp>
        <p:nvSpPr>
          <p:cNvPr id="5" name="">
            <a:extLst xmlns:a="http://schemas.openxmlformats.org/drawingml/2006/main">
              <a:ext uri="{FF2B5EF4-FFF2-40B4-BE49-F238E27FC236}">
                <a16:creationId xmlns:a16="http://schemas.microsoft.com/office/drawing/2014/main" id="{BB8447BD-0405-4ADD-8C3E-E13EF51D66DF}"/>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Studio turns blueprints into 3D builds</a:t>
            </a:r>
          </a:p>
        </p:txBody>
      </p:sp>
      <p:sp>
        <p:nvSpPr>
          <p:cNvPr id="6" name="">
            <a:extLst xmlns:a="http://schemas.openxmlformats.org/drawingml/2006/main">
              <a:ext uri="{FF2B5EF4-FFF2-40B4-BE49-F238E27FC236}">
                <a16:creationId xmlns:a16="http://schemas.microsoft.com/office/drawing/2014/main" id="{A777303A-1ADC-4C0D-824E-794414FF5F5C}"/>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Real Studio captures: rocket blueprint sheet and gauntlet blueprint, beside the launch vehicle taken apart. Original study models.</a:t>
            </a:r>
          </a:p>
        </p:txBody>
      </p:sp>
      <p:pic xmlns:a="http://schemas.openxmlformats.org/drawingml/2006/main" xmlns:r="http://schemas.openxmlformats.org/officeDocument/2006/relationships">
        <p:nvPicPr>
          <p:cNvPr id="11" name="Picture 10" descr="Left: a rocket blueprint sheet and a gauntlet blueprint. Right: the launch vehicle taken apart in the Studio 3D builder"/>
          <p:cNvPicPr>
            <a:picLocks noChangeAspect="1"/>
          </p:cNvPicPr>
          <p:nvPr/>
        </p:nvPicPr>
        <p:blipFill>
          <a:blip r:embed="rId5"/>
          <a:stretch>
            <a:fillRect/>
          </a:stretch>
        </p:blipFill>
        <p:spPr>
          <a:xfrm>
            <a:off x="4418013" y="2133600"/>
            <a:ext cx="6604000" cy="3714750"/>
          </a:xfrm>
          <a:prstGeom prst="rect">
            <a:avLst/>
          </a:prstGeom>
          <a:ln w="9525">
            <a:solidFill>
              <a:srgbClr val="8FD8D5"/>
            </a:solidFill>
          </a:ln>
        </p:spPr>
      </p:pic>
      <p:sp>
        <p:nvSpPr>
          <p:cNvPr id="8" name="">
            <a:extLst xmlns:a="http://schemas.openxmlformats.org/drawingml/2006/main">
              <a:ext uri="{FF2B5EF4-FFF2-40B4-BE49-F238E27FC236}">
                <a16:creationId xmlns:a16="http://schemas.microsoft.com/office/drawing/2014/main" id="{A0E9C307-28D3-454B-9689-F26AB8748CE5}"/>
              </a:ext>
            </a:extLst>
          </p:cNvPr>
          <p:cNvSpPr>
            <a:spLocks xmlns:a="http://schemas.openxmlformats.org/drawingml/2006/main" noGrp="1"/>
          </p:cNvSpPr>
          <p:nvPr/>
        </p:nvSpPr>
        <p:spPr>
          <a:xfrm xmlns:a="http://schemas.openxmlformats.org/drawingml/2006/main">
            <a:off x="609600" y="2476500"/>
            <a:ext cx="3000375"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1">
                <a:solidFill>
                  <a:srgbClr val="F4F4F2"/>
                </a:solidFill>
                <a:latin typeface="Segoe UI"/>
                <a:ea typeface="Segoe UI"/>
                <a:cs typeface="Segoe UI"/>
              </a:defRPr>
            </a:defPPr>
            <a:lvl1pPr>
              <a:buNone/>
              <a:defRPr sz="2475" b="1">
                <a:solidFill>
                  <a:srgbClr val="F4F4F2"/>
                </a:solidFill>
                <a:latin typeface="Segoe UI"/>
                <a:ea typeface="Segoe UI"/>
                <a:cs typeface="Segoe UI"/>
              </a:defRPr>
            </a:lvl1pPr>
            <a:lvl2pPr>
              <a:buNone/>
              <a:defRPr sz="2475" b="1">
                <a:solidFill>
                  <a:srgbClr val="F4F4F2"/>
                </a:solidFill>
                <a:latin typeface="Segoe UI"/>
                <a:ea typeface="Segoe UI"/>
                <a:cs typeface="Segoe UI"/>
              </a:defRPr>
            </a:lvl2pPr>
            <a:lvl3pPr>
              <a:buNone/>
              <a:defRPr sz="2475" b="1">
                <a:solidFill>
                  <a:srgbClr val="F4F4F2"/>
                </a:solidFill>
                <a:latin typeface="Segoe UI"/>
                <a:ea typeface="Segoe UI"/>
                <a:cs typeface="Segoe UI"/>
              </a:defRPr>
            </a:lvl3pPr>
            <a:lvl4pPr>
              <a:buNone/>
              <a:defRPr sz="2475" b="1">
                <a:solidFill>
                  <a:srgbClr val="F4F4F2"/>
                </a:solidFill>
                <a:latin typeface="Segoe UI"/>
                <a:ea typeface="Segoe UI"/>
                <a:cs typeface="Segoe UI"/>
              </a:defRPr>
            </a:lvl4pPr>
            <a:lvl5pPr>
              <a:buNone/>
              <a:defRPr sz="2475" b="1">
                <a:solidFill>
                  <a:srgbClr val="F4F4F2"/>
                </a:solidFill>
                <a:latin typeface="Segoe UI"/>
                <a:ea typeface="Segoe UI"/>
                <a:cs typeface="Segoe UI"/>
              </a:defRPr>
            </a:lvl5pPr>
            <a:lvl6pPr>
              <a:buNone/>
              <a:defRPr sz="2475" b="1">
                <a:solidFill>
                  <a:srgbClr val="F4F4F2"/>
                </a:solidFill>
                <a:latin typeface="Segoe UI"/>
                <a:ea typeface="Segoe UI"/>
                <a:cs typeface="Segoe UI"/>
              </a:defRPr>
            </a:lvl6pPr>
            <a:lvl7pPr>
              <a:buNone/>
              <a:defRPr sz="2475" b="1">
                <a:solidFill>
                  <a:srgbClr val="F4F4F2"/>
                </a:solidFill>
                <a:latin typeface="Segoe UI"/>
                <a:ea typeface="Segoe UI"/>
                <a:cs typeface="Segoe UI"/>
              </a:defRPr>
            </a:lvl7pPr>
            <a:lvl8pPr>
              <a:buNone/>
              <a:defRPr sz="2475" b="1">
                <a:solidFill>
                  <a:srgbClr val="F4F4F2"/>
                </a:solidFill>
                <a:latin typeface="Segoe UI"/>
                <a:ea typeface="Segoe UI"/>
                <a:cs typeface="Segoe UI"/>
              </a:defRPr>
            </a:lvl8pPr>
            <a:lvl9pPr>
              <a:buNone/>
              <a:defRPr sz="2475" b="1">
                <a:solidFill>
                  <a:srgbClr val="F4F4F2"/>
                </a:solidFill>
                <a:latin typeface="Segoe UI"/>
                <a:ea typeface="Segoe UI"/>
                <a:cs typeface="Segoe UI"/>
              </a:defRPr>
            </a:lvl9pPr>
          </a:lstStyle>
          <a:p xmlns:a="http://schemas.openxmlformats.org/drawingml/2006/main">
            <a:pPr>
              <a:buNone/>
              <a:defRPr sz="2475" b="1">
                <a:solidFill>
                  <a:srgbClr val="F4F4F2"/>
                </a:solidFill>
                <a:latin typeface="Segoe UI"/>
                <a:ea typeface="Segoe UI"/>
                <a:cs typeface="Segoe UI"/>
              </a:defRPr>
            </a:pPr>
            <a:r>
              <a:rPr sz="2475" b="1">
                <a:solidFill>
                  <a:srgbClr val="F4F4F2"/>
                </a:solidFill>
                <a:latin typeface="Segoe UI"/>
                <a:ea typeface="Segoe UI"/>
                <a:cs typeface="Segoe UI"/>
              </a:rPr>
              <a:t>Draw it.</a:t>
            </a:r>
          </a:p>
          <a:p xmlns:a="http://schemas.openxmlformats.org/drawingml/2006/main">
            <a:pPr>
              <a:buNone/>
              <a:defRPr sz="2475" b="1">
                <a:solidFill>
                  <a:srgbClr val="F4F4F2"/>
                </a:solidFill>
                <a:latin typeface="Segoe UI"/>
                <a:ea typeface="Segoe UI"/>
                <a:cs typeface="Segoe UI"/>
              </a:defRPr>
            </a:pPr>
            <a:r>
              <a:rPr sz="2475" b="1">
                <a:solidFill>
                  <a:srgbClr val="F4F4F2"/>
                </a:solidFill>
                <a:latin typeface="Segoe UI"/>
                <a:ea typeface="Segoe UI"/>
                <a:cs typeface="Segoe UI"/>
              </a:rPr>
              <a:t>Build it.</a:t>
            </a:r>
          </a:p>
          <a:p xmlns:a="http://schemas.openxmlformats.org/drawingml/2006/main">
            <a:pPr>
              <a:buNone/>
              <a:defRPr sz="2475" b="1">
                <a:solidFill>
                  <a:srgbClr val="F4F4F2"/>
                </a:solidFill>
                <a:latin typeface="Segoe UI"/>
                <a:ea typeface="Segoe UI"/>
                <a:cs typeface="Segoe UI"/>
              </a:defRPr>
            </a:pPr>
            <a:r>
              <a:rPr sz="2475" b="1">
                <a:solidFill>
                  <a:srgbClr val="F4F4F2"/>
                </a:solidFill>
                <a:latin typeface="Segoe UI"/>
                <a:ea typeface="Segoe UI"/>
                <a:cs typeface="Segoe UI"/>
              </a:rPr>
              <a:t>Take it apart.</a:t>
            </a:r>
          </a:p>
        </p:txBody>
      </p:sp>
      <p:sp>
        <p:nvSpPr>
          <p:cNvPr id="9" name="">
            <a:extLst xmlns:a="http://schemas.openxmlformats.org/drawingml/2006/main">
              <a:ext uri="{FF2B5EF4-FFF2-40B4-BE49-F238E27FC236}">
                <a16:creationId xmlns:a16="http://schemas.microsoft.com/office/drawing/2014/main" id="{22FE4810-FD6A-4DFD-8A89-15D51FB0B323}"/>
              </a:ext>
            </a:extLst>
          </p:cNvPr>
          <p:cNvSpPr>
            <a:spLocks xmlns:a="http://schemas.openxmlformats.org/drawingml/2006/main" noGrp="1"/>
          </p:cNvSpPr>
          <p:nvPr/>
        </p:nvSpPr>
        <p:spPr>
          <a:xfrm xmlns:a="http://schemas.openxmlformats.org/drawingml/2006/main">
            <a:off x="612648" y="4434840"/>
            <a:ext cx="3108960" cy="1691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C2D7D9"/>
                </a:solidFill>
                <a:latin typeface="Segoe UI"/>
                <a:ea typeface="Segoe UI"/>
                <a:cs typeface="Segoe UI"/>
              </a:defRPr>
            </a:defPPr>
            <a:lvl1pPr>
              <a:buNone/>
              <a:defRPr sz="1950" b="0">
                <a:solidFill>
                  <a:srgbClr val="C2D7D9"/>
                </a:solidFill>
                <a:latin typeface="Segoe UI"/>
                <a:ea typeface="Segoe UI"/>
                <a:cs typeface="Segoe UI"/>
              </a:defRPr>
            </a:lvl1pPr>
            <a:lvl2pPr>
              <a:buNone/>
              <a:defRPr sz="1950" b="0">
                <a:solidFill>
                  <a:srgbClr val="C2D7D9"/>
                </a:solidFill>
                <a:latin typeface="Segoe UI"/>
                <a:ea typeface="Segoe UI"/>
                <a:cs typeface="Segoe UI"/>
              </a:defRPr>
            </a:lvl2pPr>
            <a:lvl3pPr>
              <a:buNone/>
              <a:defRPr sz="1950" b="0">
                <a:solidFill>
                  <a:srgbClr val="C2D7D9"/>
                </a:solidFill>
                <a:latin typeface="Segoe UI"/>
                <a:ea typeface="Segoe UI"/>
                <a:cs typeface="Segoe UI"/>
              </a:defRPr>
            </a:lvl3pPr>
            <a:lvl4pPr>
              <a:buNone/>
              <a:defRPr sz="1950" b="0">
                <a:solidFill>
                  <a:srgbClr val="C2D7D9"/>
                </a:solidFill>
                <a:latin typeface="Segoe UI"/>
                <a:ea typeface="Segoe UI"/>
                <a:cs typeface="Segoe UI"/>
              </a:defRPr>
            </a:lvl4pPr>
            <a:lvl5pPr>
              <a:buNone/>
              <a:defRPr sz="1950" b="0">
                <a:solidFill>
                  <a:srgbClr val="C2D7D9"/>
                </a:solidFill>
                <a:latin typeface="Segoe UI"/>
                <a:ea typeface="Segoe UI"/>
                <a:cs typeface="Segoe UI"/>
              </a:defRPr>
            </a:lvl5pPr>
            <a:lvl6pPr>
              <a:buNone/>
              <a:defRPr sz="1950" b="0">
                <a:solidFill>
                  <a:srgbClr val="C2D7D9"/>
                </a:solidFill>
                <a:latin typeface="Segoe UI"/>
                <a:ea typeface="Segoe UI"/>
                <a:cs typeface="Segoe UI"/>
              </a:defRPr>
            </a:lvl6pPr>
            <a:lvl7pPr>
              <a:buNone/>
              <a:defRPr sz="1950" b="0">
                <a:solidFill>
                  <a:srgbClr val="C2D7D9"/>
                </a:solidFill>
                <a:latin typeface="Segoe UI"/>
                <a:ea typeface="Segoe UI"/>
                <a:cs typeface="Segoe UI"/>
              </a:defRPr>
            </a:lvl7pPr>
            <a:lvl8pPr>
              <a:buNone/>
              <a:defRPr sz="1950" b="0">
                <a:solidFill>
                  <a:srgbClr val="C2D7D9"/>
                </a:solidFill>
                <a:latin typeface="Segoe UI"/>
                <a:ea typeface="Segoe UI"/>
                <a:cs typeface="Segoe UI"/>
              </a:defRPr>
            </a:lvl8pPr>
            <a:lvl9pPr>
              <a:buNone/>
              <a:defRPr sz="1950" b="0">
                <a:solidFill>
                  <a:srgbClr val="C2D7D9"/>
                </a:solidFill>
                <a:latin typeface="Segoe UI"/>
                <a:ea typeface="Segoe UI"/>
                <a:cs typeface="Segoe UI"/>
              </a:defRPr>
            </a:lvl9pPr>
          </a:lstStyle>
          <a:p xmlns:a="http://schemas.openxmlformats.org/drawingml/2006/main">
            <a:pPr>
              <a:buNone/>
              <a:defRPr sz="1950" b="0">
                <a:solidFill>
                  <a:srgbClr val="C2D7D9"/>
                </a:solidFill>
                <a:latin typeface="Segoe UI"/>
                <a:ea typeface="Segoe UI"/>
                <a:cs typeface="Segoe UI"/>
              </a:defRPr>
            </a:pPr>
            <a:r>
              <a:rPr sz="1700" b="0">
                <a:solidFill>
                  <a:srgbClr val="C2D7D9"/>
                </a:solidFill>
                <a:latin typeface="Segoe UI"/>
                <a:ea typeface="Segoe UI"/>
                <a:cs typeface="Segoe UI"/>
              </a:rPr>
              <a:t>Mark I draws the blueprint. Mark II builds the 3D model from selectable parts, like this 33-part rocket.</a:t>
            </a:r>
          </a:p>
        </p:txBody>
      </p:sp>
      <p:sp xmlns:a="http://schemas.openxmlformats.org/drawingml/2006/main">
        <p:nvSpPr>
          <p:cNvPr id="12" name="Rectangle 11"/>
          <p:cNvSpPr/>
          <p:nvPr/>
        </p:nvSpPr>
        <p:spPr>
          <a:xfrm>
            <a:off x="4418013" y="2133600"/>
            <a:ext cx="330200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3" name="TextBox 12"/>
          <p:cNvSpPr txBox="1"/>
          <p:nvPr/>
        </p:nvSpPr>
        <p:spPr>
          <a:xfrm>
            <a:off x="4527741" y="2188464"/>
            <a:ext cx="3082544" cy="292608"/>
          </a:xfrm>
          <a:prstGeom prst="rect">
            <a:avLst/>
          </a:prstGeom>
          <a:noFill/>
        </p:spPr>
        <p:txBody>
          <a:bodyPr wrap="none" lIns="0" rIns="0" tIns="0" bIns="0">
            <a:spAutoFit/>
          </a:bodyPr>
          <a:lstStyle/>
          <a:p>
            <a:r>
              <a:rPr b="1" sz="1300">
                <a:solidFill>
                  <a:srgbClr val="F4F4F2"/>
                </a:solidFill>
                <a:latin typeface="Segoe UI"/>
              </a:rPr>
              <a:t>Blueprints</a:t>
            </a:r>
            <a:r>
              <a:rPr b="0" sz="1100">
                <a:solidFill>
                  <a:srgbClr val="F4F4F2"/>
                </a:solidFill>
                <a:latin typeface="Segoe UI"/>
              </a:rPr>
              <a:t>  ·  Mark I</a:t>
            </a:r>
          </a:p>
        </p:txBody>
      </p:sp>
      <p:sp xmlns:a="http://schemas.openxmlformats.org/drawingml/2006/main">
        <p:nvSpPr>
          <p:cNvPr id="14" name="Rectangle 13"/>
          <p:cNvSpPr/>
          <p:nvPr/>
        </p:nvSpPr>
        <p:spPr>
          <a:xfrm>
            <a:off x="7720012" y="2133600"/>
            <a:ext cx="3302000"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5" name="TextBox 14"/>
          <p:cNvSpPr txBox="1"/>
          <p:nvPr/>
        </p:nvSpPr>
        <p:spPr>
          <a:xfrm>
            <a:off x="7829740" y="2188464"/>
            <a:ext cx="3082544" cy="292608"/>
          </a:xfrm>
          <a:prstGeom prst="rect">
            <a:avLst/>
          </a:prstGeom>
          <a:noFill/>
        </p:spPr>
        <p:txBody>
          <a:bodyPr wrap="none" lIns="0" rIns="0" tIns="0" bIns="0">
            <a:spAutoFit/>
          </a:bodyPr>
          <a:lstStyle/>
          <a:p>
            <a:r>
              <a:rPr b="1" sz="1300">
                <a:solidFill>
                  <a:srgbClr val="F4F4F2"/>
                </a:solidFill>
                <a:latin typeface="Segoe UI"/>
              </a:rPr>
              <a:t>3D builder</a:t>
            </a:r>
            <a:r>
              <a:rPr b="0" sz="1100">
                <a:solidFill>
                  <a:srgbClr val="F4F4F2"/>
                </a:solidFill>
                <a:latin typeface="Segoe UI"/>
              </a:rPr>
              <a:t>  ·  Mark II</a:t>
            </a:r>
          </a:p>
        </p:txBody>
      </p:sp>
    </p:spTree>
    <p:extLst>
      <p:ext uri="{BB962C8B-B14F-4D97-AF65-F5344CB8AC3E}">
        <p14:creationId xmlns:p14="http://schemas.microsoft.com/office/powerpoint/2010/main" val="1773961360"/>
      </p:ext>
    </p:extLst>
  </p:cSld>
</p:sld>
</file>

<file path=ppt/slides/slide5.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xmlns:a="http://schemas.openxmlformats.org/drawingml/2006/main" xmlns:r="http://schemas.openxmlformats.org/officeDocument/2006/relationships">
        <p:nvPicPr>
          <p:cNvPr id="12" name="Picture 11" descr="Azula Home background: harbor light"/>
          <p:cNvPicPr>
            <a:picLocks noChangeAspect="1"/>
          </p:cNvPicPr>
          <p:nvPr/>
        </p:nvPicPr>
        <p:blipFill>
          <a:blip r:embed="rId5"/>
          <a:stretch>
            <a:fillRect/>
          </a:stretch>
        </p:blipFill>
        <p:spPr>
          <a:xfrm>
            <a:off x="0" y="0"/>
            <a:ext cx="12192000" cy="6858000"/>
          </a:xfrm>
          <a:prstGeom prst="rect">
            <a:avLst/>
          </a:prstGeom>
        </p:spPr>
      </p:pic>
      <p:sp>
        <p:nvSpPr>
          <p:cNvPr id="2" name="">
            <a:extLst xmlns:a="http://schemas.openxmlformats.org/drawingml/2006/main">
              <a:ext uri="{FF2B5EF4-FFF2-40B4-BE49-F238E27FC236}">
                <a16:creationId xmlns:a16="http://schemas.microsoft.com/office/drawing/2014/main" id="{75F2EA04-563B-49AD-B03E-2D13CB75F773}"/>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ABEA6BA-C637-4A31-992A-C4408EDDFEBE}"/>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FFED734C-6A19-47A6-9CF6-573B92360716}"/>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05</a:t>
            </a:r>
          </a:p>
        </p:txBody>
      </p:sp>
      <p:sp>
        <p:nvSpPr>
          <p:cNvPr id="5" name="">
            <a:extLst xmlns:a="http://schemas.openxmlformats.org/drawingml/2006/main">
              <a:ext uri="{FF2B5EF4-FFF2-40B4-BE49-F238E27FC236}">
                <a16:creationId xmlns:a16="http://schemas.microsoft.com/office/drawing/2014/main" id="{BB8447BD-0405-4ADD-8C3E-E13EF51D66DF}"/>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Brand and Map help you start a business</a:t>
            </a:r>
          </a:p>
        </p:txBody>
      </p:sp>
      <p:sp>
        <p:nvSpPr>
          <p:cNvPr id="6" name="">
            <a:extLst xmlns:a="http://schemas.openxmlformats.org/drawingml/2006/main">
              <a:ext uri="{FF2B5EF4-FFF2-40B4-BE49-F238E27FC236}">
                <a16:creationId xmlns:a16="http://schemas.microsoft.com/office/drawing/2014/main" id="{A777303A-1ADC-4C0D-824E-794414FF5F5C}"/>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Real Business HQ capture with sample entries, and the Map’s Business &amp; gun laws notes. Planning and record keeping, not legal or tax advice.</a:t>
            </a:r>
          </a:p>
        </p:txBody>
      </p:sp>
      <p:pic xmlns:a="http://schemas.openxmlformats.org/drawingml/2006/main" xmlns:r="http://schemas.openxmlformats.org/officeDocument/2006/relationships">
        <p:nvPicPr>
          <p:cNvPr id="11" name="Picture 10" descr="Azula Business HQ overview with sample entries, and the Map’s Business &amp; gun laws notes for Illinois"/>
          <p:cNvPicPr>
            <a:picLocks noChangeAspect="1"/>
          </p:cNvPicPr>
          <p:nvPr/>
        </p:nvPicPr>
        <p:blipFill>
          <a:blip r:embed="rId4"/>
          <a:stretch>
            <a:fillRect/>
          </a:stretch>
        </p:blipFill>
        <p:spPr>
          <a:xfrm>
            <a:off x="4418013" y="2133600"/>
            <a:ext cx="6604000" cy="3714750"/>
          </a:xfrm>
          <a:prstGeom prst="rect">
            <a:avLst/>
          </a:prstGeom>
          <a:ln w="9525">
            <a:solidFill>
              <a:srgbClr val="8FD8D5"/>
            </a:solidFill>
          </a:ln>
        </p:spPr>
      </p:pic>
      <p:sp>
        <p:nvSpPr>
          <p:cNvPr id="8" name="">
            <a:extLst xmlns:a="http://schemas.openxmlformats.org/drawingml/2006/main">
              <a:ext uri="{FF2B5EF4-FFF2-40B4-BE49-F238E27FC236}">
                <a16:creationId xmlns:a16="http://schemas.microsoft.com/office/drawing/2014/main" id="{A0E9C307-28D3-454B-9689-F26AB8748CE5}"/>
              </a:ext>
            </a:extLst>
          </p:cNvPr>
          <p:cNvSpPr>
            <a:spLocks xmlns:a="http://schemas.openxmlformats.org/drawingml/2006/main" noGrp="1"/>
          </p:cNvSpPr>
          <p:nvPr/>
        </p:nvSpPr>
        <p:spPr>
          <a:xfrm xmlns:a="http://schemas.openxmlformats.org/drawingml/2006/main">
            <a:off x="609600" y="2476500"/>
            <a:ext cx="3000375"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1">
                <a:solidFill>
                  <a:srgbClr val="F4F4F2"/>
                </a:solidFill>
                <a:latin typeface="Segoe UI"/>
                <a:ea typeface="Segoe UI"/>
                <a:cs typeface="Segoe UI"/>
              </a:defRPr>
            </a:defPPr>
            <a:lvl1pPr>
              <a:buNone/>
              <a:defRPr sz="2475" b="1">
                <a:solidFill>
                  <a:srgbClr val="F4F4F2"/>
                </a:solidFill>
                <a:latin typeface="Segoe UI"/>
                <a:ea typeface="Segoe UI"/>
                <a:cs typeface="Segoe UI"/>
              </a:defRPr>
            </a:lvl1pPr>
            <a:lvl2pPr>
              <a:buNone/>
              <a:defRPr sz="2475" b="1">
                <a:solidFill>
                  <a:srgbClr val="F4F4F2"/>
                </a:solidFill>
                <a:latin typeface="Segoe UI"/>
                <a:ea typeface="Segoe UI"/>
                <a:cs typeface="Segoe UI"/>
              </a:defRPr>
            </a:lvl2pPr>
            <a:lvl3pPr>
              <a:buNone/>
              <a:defRPr sz="2475" b="1">
                <a:solidFill>
                  <a:srgbClr val="F4F4F2"/>
                </a:solidFill>
                <a:latin typeface="Segoe UI"/>
                <a:ea typeface="Segoe UI"/>
                <a:cs typeface="Segoe UI"/>
              </a:defRPr>
            </a:lvl3pPr>
            <a:lvl4pPr>
              <a:buNone/>
              <a:defRPr sz="2475" b="1">
                <a:solidFill>
                  <a:srgbClr val="F4F4F2"/>
                </a:solidFill>
                <a:latin typeface="Segoe UI"/>
                <a:ea typeface="Segoe UI"/>
                <a:cs typeface="Segoe UI"/>
              </a:defRPr>
            </a:lvl4pPr>
            <a:lvl5pPr>
              <a:buNone/>
              <a:defRPr sz="2475" b="1">
                <a:solidFill>
                  <a:srgbClr val="F4F4F2"/>
                </a:solidFill>
                <a:latin typeface="Segoe UI"/>
                <a:ea typeface="Segoe UI"/>
                <a:cs typeface="Segoe UI"/>
              </a:defRPr>
            </a:lvl5pPr>
            <a:lvl6pPr>
              <a:buNone/>
              <a:defRPr sz="2475" b="1">
                <a:solidFill>
                  <a:srgbClr val="F4F4F2"/>
                </a:solidFill>
                <a:latin typeface="Segoe UI"/>
                <a:ea typeface="Segoe UI"/>
                <a:cs typeface="Segoe UI"/>
              </a:defRPr>
            </a:lvl6pPr>
            <a:lvl7pPr>
              <a:buNone/>
              <a:defRPr sz="2475" b="1">
                <a:solidFill>
                  <a:srgbClr val="F4F4F2"/>
                </a:solidFill>
                <a:latin typeface="Segoe UI"/>
                <a:ea typeface="Segoe UI"/>
                <a:cs typeface="Segoe UI"/>
              </a:defRPr>
            </a:lvl7pPr>
            <a:lvl8pPr>
              <a:buNone/>
              <a:defRPr sz="2475" b="1">
                <a:solidFill>
                  <a:srgbClr val="F4F4F2"/>
                </a:solidFill>
                <a:latin typeface="Segoe UI"/>
                <a:ea typeface="Segoe UI"/>
                <a:cs typeface="Segoe UI"/>
              </a:defRPr>
            </a:lvl8pPr>
            <a:lvl9pPr>
              <a:buNone/>
              <a:defRPr sz="2475" b="1">
                <a:solidFill>
                  <a:srgbClr val="F4F4F2"/>
                </a:solidFill>
                <a:latin typeface="Segoe UI"/>
                <a:ea typeface="Segoe UI"/>
                <a:cs typeface="Segoe UI"/>
              </a:defRPr>
            </a:lvl9pPr>
          </a:lstStyle>
          <a:p xmlns:a="http://schemas.openxmlformats.org/drawingml/2006/main">
            <a:pPr>
              <a:buNone/>
              <a:defRPr sz="2475" b="1">
                <a:solidFill>
                  <a:srgbClr val="F4F4F2"/>
                </a:solidFill>
                <a:latin typeface="Segoe UI"/>
                <a:ea typeface="Segoe UI"/>
                <a:cs typeface="Segoe UI"/>
              </a:defRPr>
            </a:pPr>
            <a:r>
              <a:rPr sz="2475" b="1">
                <a:solidFill>
                  <a:srgbClr val="F4F4F2"/>
                </a:solidFill>
                <a:latin typeface="Segoe UI"/>
                <a:ea typeface="Segoe UI"/>
                <a:cs typeface="Segoe UI"/>
              </a:rPr>
              <a:t>Pick where.</a:t>
            </a:r>
          </a:p>
          <a:p xmlns:a="http://schemas.openxmlformats.org/drawingml/2006/main">
            <a:pPr>
              <a:buNone/>
              <a:defRPr sz="2475" b="1">
                <a:solidFill>
                  <a:srgbClr val="F4F4F2"/>
                </a:solidFill>
                <a:latin typeface="Segoe UI"/>
                <a:ea typeface="Segoe UI"/>
                <a:cs typeface="Segoe UI"/>
              </a:defRPr>
            </a:pPr>
            <a:r>
              <a:rPr sz="2475" b="1">
                <a:solidFill>
                  <a:srgbClr val="F4F4F2"/>
                </a:solidFill>
                <a:latin typeface="Segoe UI"/>
                <a:ea typeface="Segoe UI"/>
                <a:cs typeface="Segoe UI"/>
              </a:rPr>
              <a:t>Check the rules.</a:t>
            </a:r>
          </a:p>
          <a:p xmlns:a="http://schemas.openxmlformats.org/drawingml/2006/main">
            <a:pPr>
              <a:buNone/>
              <a:defRPr sz="2475" b="1">
                <a:solidFill>
                  <a:srgbClr val="F4F4F2"/>
                </a:solidFill>
                <a:latin typeface="Segoe UI"/>
                <a:ea typeface="Segoe UI"/>
                <a:cs typeface="Segoe UI"/>
              </a:defRPr>
            </a:pPr>
            <a:r>
              <a:rPr sz="2475" b="1">
                <a:solidFill>
                  <a:srgbClr val="F4F4F2"/>
                </a:solidFill>
                <a:latin typeface="Segoe UI"/>
                <a:ea typeface="Segoe UI"/>
                <a:cs typeface="Segoe UI"/>
              </a:rPr>
              <a:t>Form the LLC.</a:t>
            </a:r>
          </a:p>
          <a:p xmlns:a="http://schemas.openxmlformats.org/drawingml/2006/main">
            <a:pPr>
              <a:buNone/>
              <a:defRPr sz="2475" b="1">
                <a:solidFill>
                  <a:srgbClr val="F4F4F2"/>
                </a:solidFill>
                <a:latin typeface="Segoe UI"/>
                <a:ea typeface="Segoe UI"/>
                <a:cs typeface="Segoe UI"/>
              </a:defRPr>
            </a:pPr>
            <a:r>
              <a:rPr sz="2475" b="1">
                <a:solidFill>
                  <a:srgbClr val="F4F4F2"/>
                </a:solidFill>
                <a:latin typeface="Segoe UI"/>
                <a:ea typeface="Segoe UI"/>
                <a:cs typeface="Segoe UI"/>
              </a:rPr>
              <a:t>Run it.</a:t>
            </a:r>
          </a:p>
        </p:txBody>
      </p:sp>
      <p:sp>
        <p:nvSpPr>
          <p:cNvPr id="9" name="">
            <a:extLst xmlns:a="http://schemas.openxmlformats.org/drawingml/2006/main">
              <a:ext uri="{FF2B5EF4-FFF2-40B4-BE49-F238E27FC236}">
                <a16:creationId xmlns:a16="http://schemas.microsoft.com/office/drawing/2014/main" id="{22FE4810-FD6A-4DFD-8A89-15D51FB0B323}"/>
              </a:ext>
            </a:extLst>
          </p:cNvPr>
          <p:cNvSpPr>
            <a:spLocks xmlns:a="http://schemas.openxmlformats.org/drawingml/2006/main" noGrp="1"/>
          </p:cNvSpPr>
          <p:nvPr/>
        </p:nvSpPr>
        <p:spPr>
          <a:xfrm xmlns:a="http://schemas.openxmlformats.org/drawingml/2006/main">
            <a:off x="612648" y="4434840"/>
            <a:ext cx="3108960" cy="1691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C2D7D9"/>
                </a:solidFill>
                <a:latin typeface="Segoe UI"/>
                <a:ea typeface="Segoe UI"/>
                <a:cs typeface="Segoe UI"/>
              </a:defRPr>
            </a:defPPr>
            <a:lvl1pPr>
              <a:buNone/>
              <a:defRPr sz="1950" b="0">
                <a:solidFill>
                  <a:srgbClr val="C2D7D9"/>
                </a:solidFill>
                <a:latin typeface="Segoe UI"/>
                <a:ea typeface="Segoe UI"/>
                <a:cs typeface="Segoe UI"/>
              </a:defRPr>
            </a:lvl1pPr>
            <a:lvl2pPr>
              <a:buNone/>
              <a:defRPr sz="1950" b="0">
                <a:solidFill>
                  <a:srgbClr val="C2D7D9"/>
                </a:solidFill>
                <a:latin typeface="Segoe UI"/>
                <a:ea typeface="Segoe UI"/>
                <a:cs typeface="Segoe UI"/>
              </a:defRPr>
            </a:lvl2pPr>
            <a:lvl3pPr>
              <a:buNone/>
              <a:defRPr sz="1950" b="0">
                <a:solidFill>
                  <a:srgbClr val="C2D7D9"/>
                </a:solidFill>
                <a:latin typeface="Segoe UI"/>
                <a:ea typeface="Segoe UI"/>
                <a:cs typeface="Segoe UI"/>
              </a:defRPr>
            </a:lvl3pPr>
            <a:lvl4pPr>
              <a:buNone/>
              <a:defRPr sz="1950" b="0">
                <a:solidFill>
                  <a:srgbClr val="C2D7D9"/>
                </a:solidFill>
                <a:latin typeface="Segoe UI"/>
                <a:ea typeface="Segoe UI"/>
                <a:cs typeface="Segoe UI"/>
              </a:defRPr>
            </a:lvl4pPr>
            <a:lvl5pPr>
              <a:buNone/>
              <a:defRPr sz="1950" b="0">
                <a:solidFill>
                  <a:srgbClr val="C2D7D9"/>
                </a:solidFill>
                <a:latin typeface="Segoe UI"/>
                <a:ea typeface="Segoe UI"/>
                <a:cs typeface="Segoe UI"/>
              </a:defRPr>
            </a:lvl5pPr>
            <a:lvl6pPr>
              <a:buNone/>
              <a:defRPr sz="1950" b="0">
                <a:solidFill>
                  <a:srgbClr val="C2D7D9"/>
                </a:solidFill>
                <a:latin typeface="Segoe UI"/>
                <a:ea typeface="Segoe UI"/>
                <a:cs typeface="Segoe UI"/>
              </a:defRPr>
            </a:lvl6pPr>
            <a:lvl7pPr>
              <a:buNone/>
              <a:defRPr sz="1950" b="0">
                <a:solidFill>
                  <a:srgbClr val="C2D7D9"/>
                </a:solidFill>
                <a:latin typeface="Segoe UI"/>
                <a:ea typeface="Segoe UI"/>
                <a:cs typeface="Segoe UI"/>
              </a:defRPr>
            </a:lvl7pPr>
            <a:lvl8pPr>
              <a:buNone/>
              <a:defRPr sz="1950" b="0">
                <a:solidFill>
                  <a:srgbClr val="C2D7D9"/>
                </a:solidFill>
                <a:latin typeface="Segoe UI"/>
                <a:ea typeface="Segoe UI"/>
                <a:cs typeface="Segoe UI"/>
              </a:defRPr>
            </a:lvl8pPr>
            <a:lvl9pPr>
              <a:buNone/>
              <a:defRPr sz="1950" b="0">
                <a:solidFill>
                  <a:srgbClr val="C2D7D9"/>
                </a:solidFill>
                <a:latin typeface="Segoe UI"/>
                <a:ea typeface="Segoe UI"/>
                <a:cs typeface="Segoe UI"/>
              </a:defRPr>
            </a:lvl9pPr>
          </a:lstStyle>
          <a:p xmlns:a="http://schemas.openxmlformats.org/drawingml/2006/main">
            <a:pPr>
              <a:buNone/>
              <a:defRPr sz="1950" b="0">
                <a:solidFill>
                  <a:srgbClr val="C2D7D9"/>
                </a:solidFill>
                <a:latin typeface="Segoe UI"/>
                <a:ea typeface="Segoe UI"/>
                <a:cs typeface="Segoe UI"/>
              </a:defRPr>
            </a:pPr>
            <a:r>
              <a:rPr sz="1700" b="0">
                <a:solidFill>
                  <a:srgbClr val="C2D7D9"/>
                </a:solidFill>
                <a:latin typeface="Segoe UI"/>
                <a:ea typeface="Segoe UI"/>
                <a:cs typeface="Segoe UI"/>
              </a:rPr>
              <a:t>Business HQ tracks setup, money, customers and marketing. The Map shows each state’s LLC filing and local rules.</a:t>
            </a:r>
          </a:p>
        </p:txBody>
      </p:sp>
    </p:spTree>
    <p:extLst>
      <p:ext uri="{BB962C8B-B14F-4D97-AF65-F5344CB8AC3E}">
        <p14:creationId xmlns:p14="http://schemas.microsoft.com/office/powerpoint/2010/main" val="1773961360"/>
      </p:ext>
    </p:extLst>
  </p:cSld>
</p:sld>
</file>

<file path=ppt/slides/slide6.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xmlns:a="http://schemas.openxmlformats.org/drawingml/2006/main" xmlns:r="http://schemas.openxmlformats.org/officeDocument/2006/relationships">
        <p:nvPicPr>
          <p:cNvPr id="10" name="Picture 9" descr="Azula Home background: blue hour"/>
          <p:cNvPicPr>
            <a:picLocks noChangeAspect="1"/>
          </p:cNvPicPr>
          <p:nvPr/>
        </p:nvPicPr>
        <p:blipFill>
          <a:blip r:embed="rId4"/>
          <a:stretch>
            <a:fillRect/>
          </a:stretch>
        </p:blipFill>
        <p:spPr>
          <a:xfrm>
            <a:off x="0" y="0"/>
            <a:ext cx="12192000" cy="6858000"/>
          </a:xfrm>
          <a:prstGeom prst="rect">
            <a:avLst/>
          </a:prstGeom>
        </p:spPr>
      </p:pic>
      <p:sp>
        <p:nvSpPr>
          <p:cNvPr id="2" name="">
            <a:extLst xmlns:a="http://schemas.openxmlformats.org/drawingml/2006/main">
              <a:ext uri="{FF2B5EF4-FFF2-40B4-BE49-F238E27FC236}">
                <a16:creationId xmlns:a16="http://schemas.microsoft.com/office/drawing/2014/main" id="{75F2EA04-563B-49AD-B03E-2D13CB75F773}"/>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ABEA6BA-C637-4A31-992A-C4408EDDFEBE}"/>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FFED734C-6A19-47A6-9CF6-573B92360716}"/>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06</a:t>
            </a:r>
          </a:p>
        </p:txBody>
      </p:sp>
      <p:sp>
        <p:nvSpPr>
          <p:cNvPr id="5" name="">
            <a:extLst xmlns:a="http://schemas.openxmlformats.org/drawingml/2006/main">
              <a:ext uri="{FF2B5EF4-FFF2-40B4-BE49-F238E27FC236}">
                <a16:creationId xmlns:a16="http://schemas.microsoft.com/office/drawing/2014/main" id="{BB8447BD-0405-4ADD-8C3E-E13EF51D66DF}"/>
              </a:ext>
            </a:extLst>
          </p:cNvPr>
          <p:cNvSpPr>
            <a:spLocks xmlns:a="http://schemas.openxmlformats.org/drawingml/2006/main" noGrp="1"/>
          </p:cNvSpPr>
          <p:nvPr/>
        </p:nvSpPr>
        <p:spPr>
          <a:xfrm xmlns:a="http://schemas.openxmlformats.org/drawingml/2006/main">
            <a:off x="609600" y="876300"/>
            <a:ext cx="10972800" cy="594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Try it: the new Azula demo</a:t>
            </a:r>
          </a:p>
        </p:txBody>
      </p:sp>
      <p:sp>
        <p:nvSpPr>
          <p:cNvPr id="6" name="">
            <a:extLst xmlns:a="http://schemas.openxmlformats.org/drawingml/2006/main">
              <a:ext uri="{FF2B5EF4-FFF2-40B4-BE49-F238E27FC236}">
                <a16:creationId xmlns:a16="http://schemas.microsoft.com/office/drawing/2014/main" id="{A777303A-1ADC-4C0D-824E-794414FF5F5C}"/>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Real captures of the demo website. Centers show real prototype footage; Business HQ uses sample entries.</a:t>
            </a:r>
          </a:p>
        </p:txBody>
      </p:sp>
      <p:sp>
        <p:nvSpPr>
          <p:cNvPr id="9" name="">
            <a:extLst xmlns:a="http://schemas.openxmlformats.org/drawingml/2006/main">
              <a:ext uri="{FF2B5EF4-FFF2-40B4-BE49-F238E27FC236}">
                <a16:creationId xmlns:a16="http://schemas.microsoft.com/office/drawing/2014/main" id="{22FE4810-FD6A-4DFD-8A89-15D51FB0B323}"/>
              </a:ext>
            </a:extLst>
          </p:cNvPr>
          <p:cNvSpPr>
            <a:spLocks xmlns:a="http://schemas.openxmlformats.org/drawingml/2006/main" noGrp="1"/>
          </p:cNvSpPr>
          <p:nvPr/>
        </p:nvSpPr>
        <p:spPr>
          <a:xfrm xmlns:a="http://schemas.openxmlformats.org/drawingml/2006/main">
            <a:off x="612648" y="1481328"/>
            <a:ext cx="10972800" cy="3840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C2D7D9"/>
                </a:solidFill>
                <a:latin typeface="Segoe UI"/>
                <a:ea typeface="Segoe UI"/>
                <a:cs typeface="Segoe UI"/>
              </a:defRPr>
            </a:defPPr>
            <a:lvl1pPr>
              <a:buNone/>
              <a:defRPr sz="1950" b="0">
                <a:solidFill>
                  <a:srgbClr val="C2D7D9"/>
                </a:solidFill>
                <a:latin typeface="Segoe UI"/>
                <a:ea typeface="Segoe UI"/>
                <a:cs typeface="Segoe UI"/>
              </a:defRPr>
            </a:lvl1pPr>
            <a:lvl2pPr>
              <a:buNone/>
              <a:defRPr sz="1950" b="0">
                <a:solidFill>
                  <a:srgbClr val="C2D7D9"/>
                </a:solidFill>
                <a:latin typeface="Segoe UI"/>
                <a:ea typeface="Segoe UI"/>
                <a:cs typeface="Segoe UI"/>
              </a:defRPr>
            </a:lvl2pPr>
            <a:lvl3pPr>
              <a:buNone/>
              <a:defRPr sz="1950" b="0">
                <a:solidFill>
                  <a:srgbClr val="C2D7D9"/>
                </a:solidFill>
                <a:latin typeface="Segoe UI"/>
                <a:ea typeface="Segoe UI"/>
                <a:cs typeface="Segoe UI"/>
              </a:defRPr>
            </a:lvl3pPr>
            <a:lvl4pPr>
              <a:buNone/>
              <a:defRPr sz="1950" b="0">
                <a:solidFill>
                  <a:srgbClr val="C2D7D9"/>
                </a:solidFill>
                <a:latin typeface="Segoe UI"/>
                <a:ea typeface="Segoe UI"/>
                <a:cs typeface="Segoe UI"/>
              </a:defRPr>
            </a:lvl4pPr>
            <a:lvl5pPr>
              <a:buNone/>
              <a:defRPr sz="1950" b="0">
                <a:solidFill>
                  <a:srgbClr val="C2D7D9"/>
                </a:solidFill>
                <a:latin typeface="Segoe UI"/>
                <a:ea typeface="Segoe UI"/>
                <a:cs typeface="Segoe UI"/>
              </a:defRPr>
            </a:lvl5pPr>
            <a:lvl6pPr>
              <a:buNone/>
              <a:defRPr sz="1950" b="0">
                <a:solidFill>
                  <a:srgbClr val="C2D7D9"/>
                </a:solidFill>
                <a:latin typeface="Segoe UI"/>
                <a:ea typeface="Segoe UI"/>
                <a:cs typeface="Segoe UI"/>
              </a:defRPr>
            </a:lvl6pPr>
            <a:lvl7pPr>
              <a:buNone/>
              <a:defRPr sz="1950" b="0">
                <a:solidFill>
                  <a:srgbClr val="C2D7D9"/>
                </a:solidFill>
                <a:latin typeface="Segoe UI"/>
                <a:ea typeface="Segoe UI"/>
                <a:cs typeface="Segoe UI"/>
              </a:defRPr>
            </a:lvl7pPr>
            <a:lvl8pPr>
              <a:buNone/>
              <a:defRPr sz="1950" b="0">
                <a:solidFill>
                  <a:srgbClr val="C2D7D9"/>
                </a:solidFill>
                <a:latin typeface="Segoe UI"/>
                <a:ea typeface="Segoe UI"/>
                <a:cs typeface="Segoe UI"/>
              </a:defRPr>
            </a:lvl8pPr>
            <a:lvl9pPr>
              <a:buNone/>
              <a:defRPr sz="1950" b="0">
                <a:solidFill>
                  <a:srgbClr val="C2D7D9"/>
                </a:solidFill>
                <a:latin typeface="Segoe UI"/>
                <a:ea typeface="Segoe UI"/>
                <a:cs typeface="Segoe UI"/>
              </a:defRPr>
            </a:lvl9pPr>
          </a:lstStyle>
          <a:p xmlns:a="http://schemas.openxmlformats.org/drawingml/2006/main">
            <a:pPr>
              <a:buNone/>
              <a:defRPr sz="1950" b="0">
                <a:solidFill>
                  <a:srgbClr val="C2D7D9"/>
                </a:solidFill>
                <a:latin typeface="Segoe UI"/>
                <a:ea typeface="Segoe UI"/>
                <a:cs typeface="Segoe UI"/>
              </a:defRPr>
            </a:pPr>
            <a:r>
              <a:rPr sz="1950" b="0">
                <a:solidFill>
                  <a:srgbClr val="C2D7D9"/>
                </a:solidFill>
                <a:latin typeface="Segoe UI"/>
                <a:ea typeface="Segoe UI"/>
                <a:cs typeface="Segoe UI"/>
              </a:rPr>
              <a:t>Open every center on the website: real footage, clickable widgets, nothing to install.</a:t>
            </a:r>
          </a:p>
        </p:txBody>
      </p:sp>
      <p:pic xmlns:a="http://schemas.openxmlformats.org/drawingml/2006/main" xmlns:r="http://schemas.openxmlformats.org/officeDocument/2006/relationships">
        <p:nvPicPr>
          <p:cNvPr id="11" name="Picture 10" descr="The demo website’s grid of 12 centers"/>
          <p:cNvPicPr>
            <a:picLocks noChangeAspect="1"/>
          </p:cNvPicPr>
          <p:nvPr/>
        </p:nvPicPr>
        <p:blipFill>
          <a:blip r:embed="rId5"/>
          <a:stretch>
            <a:fillRect/>
          </a:stretch>
        </p:blipFill>
        <p:spPr>
          <a:xfrm>
            <a:off x="612648" y="2011680"/>
            <a:ext cx="5330952" cy="3328416"/>
          </a:xfrm>
          <a:prstGeom prst="rect">
            <a:avLst/>
          </a:prstGeom>
          <a:ln w="9525">
            <a:solidFill>
              <a:srgbClr val="8FD8D5"/>
            </a:solidFill>
          </a:ln>
        </p:spPr>
      </p:pic>
      <p:sp xmlns:a="http://schemas.openxmlformats.org/drawingml/2006/main">
        <p:nvSpPr>
          <p:cNvPr id="12" name="Rectangle 11"/>
          <p:cNvSpPr/>
          <p:nvPr/>
        </p:nvSpPr>
        <p:spPr>
          <a:xfrm>
            <a:off x="612648" y="4956048"/>
            <a:ext cx="5330952"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3" name="TextBox 12"/>
          <p:cNvSpPr txBox="1"/>
          <p:nvPr/>
        </p:nvSpPr>
        <p:spPr>
          <a:xfrm>
            <a:off x="722376" y="5010912"/>
            <a:ext cx="5111496" cy="292608"/>
          </a:xfrm>
          <a:prstGeom prst="rect">
            <a:avLst/>
          </a:prstGeom>
          <a:noFill/>
        </p:spPr>
        <p:txBody>
          <a:bodyPr wrap="none" lIns="0" rIns="0" tIns="0" bIns="0">
            <a:spAutoFit/>
          </a:bodyPr>
          <a:lstStyle/>
          <a:p>
            <a:r>
              <a:rPr b="1" sz="1300">
                <a:solidFill>
                  <a:srgbClr val="F4F4F2"/>
                </a:solidFill>
                <a:latin typeface="Segoe UI"/>
              </a:rPr>
              <a:t>12 centers</a:t>
            </a:r>
            <a:r>
              <a:rPr b="0" sz="1100">
                <a:solidFill>
                  <a:srgbClr val="F4F4F2"/>
                </a:solidFill>
                <a:latin typeface="Segoe UI"/>
              </a:rPr>
              <a:t>  ·  pick one</a:t>
            </a:r>
          </a:p>
        </p:txBody>
      </p:sp>
      <p:pic xmlns:a="http://schemas.openxmlformats.org/drawingml/2006/main" xmlns:r="http://schemas.openxmlformats.org/officeDocument/2006/relationships">
        <p:nvPicPr>
          <p:cNvPr id="14" name="Picture 13" descr="The demo website’s main hub, a real capture of Azula’s main menu"/>
          <p:cNvPicPr>
            <a:picLocks noChangeAspect="1"/>
          </p:cNvPicPr>
          <p:nvPr/>
        </p:nvPicPr>
        <p:blipFill>
          <a:blip r:embed="rId6"/>
          <a:stretch>
            <a:fillRect/>
          </a:stretch>
        </p:blipFill>
        <p:spPr>
          <a:xfrm>
            <a:off x="6245352" y="2011680"/>
            <a:ext cx="5330952" cy="3328416"/>
          </a:xfrm>
          <a:prstGeom prst="rect">
            <a:avLst/>
          </a:prstGeom>
          <a:ln w="9525">
            <a:solidFill>
              <a:srgbClr val="8FD8D5"/>
            </a:solidFill>
          </a:ln>
        </p:spPr>
      </p:pic>
      <p:sp xmlns:a="http://schemas.openxmlformats.org/drawingml/2006/main">
        <p:nvSpPr>
          <p:cNvPr id="15" name="Rectangle 14"/>
          <p:cNvSpPr/>
          <p:nvPr/>
        </p:nvSpPr>
        <p:spPr>
          <a:xfrm>
            <a:off x="6245352" y="4956048"/>
            <a:ext cx="5330952" cy="384048"/>
          </a:xfrm>
          <a:prstGeom prst="rect">
            <a:avLst/>
          </a:prstGeom>
          <a:solidFill>
            <a:srgbClr val="041016">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6" name="TextBox 15"/>
          <p:cNvSpPr txBox="1"/>
          <p:nvPr/>
        </p:nvSpPr>
        <p:spPr>
          <a:xfrm>
            <a:off x="6355080" y="5010912"/>
            <a:ext cx="5111496" cy="292608"/>
          </a:xfrm>
          <a:prstGeom prst="rect">
            <a:avLst/>
          </a:prstGeom>
          <a:noFill/>
        </p:spPr>
        <p:txBody>
          <a:bodyPr wrap="none" lIns="0" rIns="0" tIns="0" bIns="0">
            <a:spAutoFit/>
          </a:bodyPr>
          <a:lstStyle/>
          <a:p>
            <a:r>
              <a:rPr b="1" sz="1300">
                <a:solidFill>
                  <a:srgbClr val="F4F4F2"/>
                </a:solidFill>
                <a:latin typeface="Segoe UI"/>
              </a:rPr>
              <a:t>Main hub</a:t>
            </a:r>
            <a:r>
              <a:rPr b="0" sz="1100">
                <a:solidFill>
                  <a:srgbClr val="F4F4F2"/>
                </a:solidFill>
                <a:latin typeface="Segoe UI"/>
              </a:rPr>
              <a:t>  ·  click a widget</a:t>
            </a:r>
          </a:p>
        </p:txBody>
      </p:sp>
      <p:sp>
        <p:nvSpPr>
          <p:cNvPr id="17" name="">
            <a:extLst xmlns:a="http://schemas.openxmlformats.org/drawingml/2006/main">
              <a:ext uri="{FF2B5EF4-FFF2-40B4-BE49-F238E27FC236}">
                <a16:creationId xmlns:a16="http://schemas.microsoft.com/office/drawing/2014/main" id="{A777303A-1ADC-4C0D-824E-794414FF5F5C}"/>
              </a:ext>
            </a:extLst>
          </p:cNvPr>
          <p:cNvSpPr>
            <a:spLocks xmlns:a="http://schemas.openxmlformats.org/drawingml/2006/main" noGrp="1"/>
          </p:cNvSpPr>
          <p:nvPr/>
        </p:nvSpPr>
        <p:spPr>
          <a:xfrm xmlns:a="http://schemas.openxmlformats.org/drawingml/2006/main">
            <a:off x="612648" y="5486400"/>
            <a:ext cx="10972800" cy="3840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600" b="0">
                <a:solidFill>
                  <a:srgbClr val="8FD8D5"/>
                </a:solidFill>
                <a:latin typeface="Segoe UI"/>
                <a:ea typeface="Segoe UI"/>
                <a:cs typeface="Segoe UI"/>
                <a:hlinkClick xmlns:ns0="http://schemas.openxmlformats.org/officeDocument/2006/relationships" ns0:id="rId7">
                  <a:extLst>
                    <a:ext uri="{A12FA001-AC4F-418D-AE19-62706E023703}">
                      <ahyp:hlinkClr xmlns:ahyp="http://schemas.microsoft.com/office/drawing/2018/hyperlinkcolor" val="tx"/>
                    </a:ext>
                  </a:extLst>
                </a:hlinkClick>
              </a:rPr>
              <a:t>Live demo  ·  azula-by-jeremiah-white.copperball24.chatgpt.site</a:t>
            </a:r>
          </a:p>
        </p:txBody>
      </p:sp>
    </p:spTree>
    <p:extLst>
      <p:ext uri="{BB962C8B-B14F-4D97-AF65-F5344CB8AC3E}">
        <p14:creationId xmlns:p14="http://schemas.microsoft.com/office/powerpoint/2010/main" val="1773961360"/>
      </p:ext>
    </p:extLst>
  </p:cSld>
</p:sld>
</file>

<file path=ppt/slides/slide7.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AC338041-DE9F-46BC-9CD4-36186BC9F0CF}"/>
              </a:ext>
            </a:extLst>
          </p:cNvPr>
          <p:cNvPicPr>
            <a:picLocks xmlns:a="http://schemas.openxmlformats.org/drawingml/2006/main" noChangeAspect="1"/>
          </p:cNvPicPr>
          <p:nvPr/>
        </p:nvPicPr>
        <p:blipFill>
          <a:blip xmlns:r="http://schemas.openxmlformats.org/officeDocument/2006/relationships" xmlns:a="http://schemas.openxmlformats.org/drawingml/2006/main" r:embed="Rbc4933941920496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A850D18-7E3A-45BC-A76E-80BA141A546E}"/>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EF86ECAC-33A3-4F6E-98A2-8EF86DA866FB}"/>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1357A3DA-FC8E-453E-8A6B-44B9DC1B82DE}"/>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07</a:t>
            </a:r>
          </a:p>
        </p:txBody>
      </p:sp>
      <p:sp>
        <p:nvSpPr>
          <p:cNvPr id="5" name="">
            <a:extLst xmlns:a="http://schemas.openxmlformats.org/drawingml/2006/main">
              <a:ext uri="{FF2B5EF4-FFF2-40B4-BE49-F238E27FC236}">
                <a16:creationId xmlns:a16="http://schemas.microsoft.com/office/drawing/2014/main" id="{F65B0CB2-C884-4335-A07B-215067FC3738}"/>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An initial focus on adult learners and makers</a:t>
            </a:r>
          </a:p>
        </p:txBody>
      </p:sp>
      <p:sp>
        <p:nvSpPr>
          <p:cNvPr id="6" name="">
            <a:extLst xmlns:a="http://schemas.openxmlformats.org/drawingml/2006/main">
              <a:ext uri="{FF2B5EF4-FFF2-40B4-BE49-F238E27FC236}">
                <a16:creationId xmlns:a16="http://schemas.microsoft.com/office/drawing/2014/main" id="{D189C5F7-B1AF-45D2-8ADF-1549B0441F0B}"/>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NCES: fall 2023 enrollment. Revenue bars are scenarios at an assumed $15/month, not a forecast.</a:t>
            </a:r>
          </a:p>
        </p:txBody>
      </p:sp>
      <p:sp>
        <p:nvSpPr>
          <p:cNvPr id="7" name="">
            <a:extLst xmlns:a="http://schemas.openxmlformats.org/drawingml/2006/main">
              <a:ext uri="{FF2B5EF4-FFF2-40B4-BE49-F238E27FC236}">
                <a16:creationId xmlns:a16="http://schemas.microsoft.com/office/drawing/2014/main" id="{26EA1BAF-5D03-4BC0-A93B-8A7C935AD820}"/>
              </a:ext>
            </a:extLst>
          </p:cNvPr>
          <p:cNvSpPr>
            <a:spLocks xmlns:a="http://schemas.openxmlformats.org/drawingml/2006/main" noGrp="1"/>
          </p:cNvSpPr>
          <p:nvPr/>
        </p:nvSpPr>
        <p:spPr>
          <a:xfrm xmlns:a="http://schemas.openxmlformats.org/drawingml/2006/main">
            <a:off x="609600" y="2333625"/>
            <a:ext cx="4286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6825" b="1">
                <a:solidFill>
                  <a:srgbClr val="F4F4F2"/>
                </a:solidFill>
                <a:latin typeface="Segoe UI"/>
                <a:ea typeface="Segoe UI"/>
                <a:cs typeface="Segoe UI"/>
              </a:defRPr>
            </a:defPPr>
            <a:lvl1pPr>
              <a:buNone/>
              <a:defRPr sz="6825" b="1">
                <a:solidFill>
                  <a:srgbClr val="F4F4F2"/>
                </a:solidFill>
                <a:latin typeface="Segoe UI"/>
                <a:ea typeface="Segoe UI"/>
                <a:cs typeface="Segoe UI"/>
              </a:defRPr>
            </a:lvl1pPr>
            <a:lvl2pPr>
              <a:buNone/>
              <a:defRPr sz="6825" b="1">
                <a:solidFill>
                  <a:srgbClr val="F4F4F2"/>
                </a:solidFill>
                <a:latin typeface="Segoe UI"/>
                <a:ea typeface="Segoe UI"/>
                <a:cs typeface="Segoe UI"/>
              </a:defRPr>
            </a:lvl2pPr>
            <a:lvl3pPr>
              <a:buNone/>
              <a:defRPr sz="6825" b="1">
                <a:solidFill>
                  <a:srgbClr val="F4F4F2"/>
                </a:solidFill>
                <a:latin typeface="Segoe UI"/>
                <a:ea typeface="Segoe UI"/>
                <a:cs typeface="Segoe UI"/>
              </a:defRPr>
            </a:lvl3pPr>
            <a:lvl4pPr>
              <a:buNone/>
              <a:defRPr sz="6825" b="1">
                <a:solidFill>
                  <a:srgbClr val="F4F4F2"/>
                </a:solidFill>
                <a:latin typeface="Segoe UI"/>
                <a:ea typeface="Segoe UI"/>
                <a:cs typeface="Segoe UI"/>
              </a:defRPr>
            </a:lvl4pPr>
            <a:lvl5pPr>
              <a:buNone/>
              <a:defRPr sz="6825" b="1">
                <a:solidFill>
                  <a:srgbClr val="F4F4F2"/>
                </a:solidFill>
                <a:latin typeface="Segoe UI"/>
                <a:ea typeface="Segoe UI"/>
                <a:cs typeface="Segoe UI"/>
              </a:defRPr>
            </a:lvl5pPr>
            <a:lvl6pPr>
              <a:buNone/>
              <a:defRPr sz="6825" b="1">
                <a:solidFill>
                  <a:srgbClr val="F4F4F2"/>
                </a:solidFill>
                <a:latin typeface="Segoe UI"/>
                <a:ea typeface="Segoe UI"/>
                <a:cs typeface="Segoe UI"/>
              </a:defRPr>
            </a:lvl6pPr>
            <a:lvl7pPr>
              <a:buNone/>
              <a:defRPr sz="6825" b="1">
                <a:solidFill>
                  <a:srgbClr val="F4F4F2"/>
                </a:solidFill>
                <a:latin typeface="Segoe UI"/>
                <a:ea typeface="Segoe UI"/>
                <a:cs typeface="Segoe UI"/>
              </a:defRPr>
            </a:lvl7pPr>
            <a:lvl8pPr>
              <a:buNone/>
              <a:defRPr sz="6825" b="1">
                <a:solidFill>
                  <a:srgbClr val="F4F4F2"/>
                </a:solidFill>
                <a:latin typeface="Segoe UI"/>
                <a:ea typeface="Segoe UI"/>
                <a:cs typeface="Segoe UI"/>
              </a:defRPr>
            </a:lvl8pPr>
            <a:lvl9pPr>
              <a:buNone/>
              <a:defRPr sz="6825" b="1">
                <a:solidFill>
                  <a:srgbClr val="F4F4F2"/>
                </a:solidFill>
                <a:latin typeface="Segoe UI"/>
                <a:ea typeface="Segoe UI"/>
                <a:cs typeface="Segoe UI"/>
              </a:defRPr>
            </a:lvl9pPr>
          </a:lstStyle>
          <a:p xmlns:a="http://schemas.openxmlformats.org/drawingml/2006/main">
            <a:pPr>
              <a:buNone/>
              <a:defRPr sz="6825" b="1">
                <a:solidFill>
                  <a:srgbClr val="F4F4F2"/>
                </a:solidFill>
                <a:latin typeface="Segoe UI"/>
                <a:ea typeface="Segoe UI"/>
                <a:cs typeface="Segoe UI"/>
              </a:defRPr>
            </a:pPr>
            <a:r>
              <a:rPr sz="6825" b="1">
                <a:solidFill>
                  <a:srgbClr val="F4F4F2"/>
                </a:solidFill>
                <a:latin typeface="Segoe UI"/>
                <a:ea typeface="Segoe UI"/>
                <a:cs typeface="Segoe UI"/>
              </a:rPr>
              <a:t>15.8M</a:t>
            </a:r>
          </a:p>
        </p:txBody>
      </p:sp>
      <p:sp>
        <p:nvSpPr>
          <p:cNvPr id="8" name="">
            <a:extLst xmlns:a="http://schemas.openxmlformats.org/drawingml/2006/main">
              <a:ext uri="{FF2B5EF4-FFF2-40B4-BE49-F238E27FC236}">
                <a16:creationId xmlns:a16="http://schemas.microsoft.com/office/drawing/2014/main" id="{5602124A-1A78-4D78-9D1F-C07A3598DAAF}"/>
              </a:ext>
            </a:extLst>
          </p:cNvPr>
          <p:cNvSpPr>
            <a:spLocks xmlns:a="http://schemas.openxmlformats.org/drawingml/2006/main" noGrp="1"/>
          </p:cNvSpPr>
          <p:nvPr/>
        </p:nvSpPr>
        <p:spPr>
          <a:xfrm xmlns:a="http://schemas.openxmlformats.org/drawingml/2006/main">
            <a:off x="647700" y="3619500"/>
            <a:ext cx="3905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C2D7D9"/>
                </a:solidFill>
                <a:latin typeface="Segoe UI"/>
                <a:ea typeface="Segoe UI"/>
                <a:cs typeface="Segoe UI"/>
              </a:defRPr>
            </a:defPPr>
            <a:lvl1pPr>
              <a:buNone/>
              <a:defRPr sz="2175" b="0">
                <a:solidFill>
                  <a:srgbClr val="C2D7D9"/>
                </a:solidFill>
                <a:latin typeface="Segoe UI"/>
                <a:ea typeface="Segoe UI"/>
                <a:cs typeface="Segoe UI"/>
              </a:defRPr>
            </a:lvl1pPr>
            <a:lvl2pPr>
              <a:buNone/>
              <a:defRPr sz="2175" b="0">
                <a:solidFill>
                  <a:srgbClr val="C2D7D9"/>
                </a:solidFill>
                <a:latin typeface="Segoe UI"/>
                <a:ea typeface="Segoe UI"/>
                <a:cs typeface="Segoe UI"/>
              </a:defRPr>
            </a:lvl2pPr>
            <a:lvl3pPr>
              <a:buNone/>
              <a:defRPr sz="2175" b="0">
                <a:solidFill>
                  <a:srgbClr val="C2D7D9"/>
                </a:solidFill>
                <a:latin typeface="Segoe UI"/>
                <a:ea typeface="Segoe UI"/>
                <a:cs typeface="Segoe UI"/>
              </a:defRPr>
            </a:lvl3pPr>
            <a:lvl4pPr>
              <a:buNone/>
              <a:defRPr sz="2175" b="0">
                <a:solidFill>
                  <a:srgbClr val="C2D7D9"/>
                </a:solidFill>
                <a:latin typeface="Segoe UI"/>
                <a:ea typeface="Segoe UI"/>
                <a:cs typeface="Segoe UI"/>
              </a:defRPr>
            </a:lvl4pPr>
            <a:lvl5pPr>
              <a:buNone/>
              <a:defRPr sz="2175" b="0">
                <a:solidFill>
                  <a:srgbClr val="C2D7D9"/>
                </a:solidFill>
                <a:latin typeface="Segoe UI"/>
                <a:ea typeface="Segoe UI"/>
                <a:cs typeface="Segoe UI"/>
              </a:defRPr>
            </a:lvl5pPr>
            <a:lvl6pPr>
              <a:buNone/>
              <a:defRPr sz="2175" b="0">
                <a:solidFill>
                  <a:srgbClr val="C2D7D9"/>
                </a:solidFill>
                <a:latin typeface="Segoe UI"/>
                <a:ea typeface="Segoe UI"/>
                <a:cs typeface="Segoe UI"/>
              </a:defRPr>
            </a:lvl6pPr>
            <a:lvl7pPr>
              <a:buNone/>
              <a:defRPr sz="2175" b="0">
                <a:solidFill>
                  <a:srgbClr val="C2D7D9"/>
                </a:solidFill>
                <a:latin typeface="Segoe UI"/>
                <a:ea typeface="Segoe UI"/>
                <a:cs typeface="Segoe UI"/>
              </a:defRPr>
            </a:lvl7pPr>
            <a:lvl8pPr>
              <a:buNone/>
              <a:defRPr sz="2175" b="0">
                <a:solidFill>
                  <a:srgbClr val="C2D7D9"/>
                </a:solidFill>
                <a:latin typeface="Segoe UI"/>
                <a:ea typeface="Segoe UI"/>
                <a:cs typeface="Segoe UI"/>
              </a:defRPr>
            </a:lvl8pPr>
            <a:lvl9pPr>
              <a:buNone/>
              <a:defRPr sz="2175" b="0">
                <a:solidFill>
                  <a:srgbClr val="C2D7D9"/>
                </a:solidFill>
                <a:latin typeface="Segoe UI"/>
                <a:ea typeface="Segoe UI"/>
                <a:cs typeface="Segoe UI"/>
              </a:defRPr>
            </a:lvl9pPr>
          </a:lstStyle>
          <a:p xmlns:a="http://schemas.openxmlformats.org/drawingml/2006/main">
            <a:pPr>
              <a:buNone/>
              <a:defRPr sz="2175" b="0">
                <a:solidFill>
                  <a:srgbClr val="C2D7D9"/>
                </a:solidFill>
                <a:latin typeface="Segoe UI"/>
                <a:ea typeface="Segoe UI"/>
                <a:cs typeface="Segoe UI"/>
              </a:defRPr>
            </a:pPr>
            <a:r>
              <a:rPr sz="2175" b="0">
                <a:solidFill>
                  <a:srgbClr val="C2D7D9"/>
                </a:solidFill>
                <a:latin typeface="Segoe UI"/>
                <a:ea typeface="Segoe UI"/>
                <a:cs typeface="Segoe UI"/>
              </a:rPr>
              <a:t>US undergraduates</a:t>
            </a:r>
          </a:p>
          <a:p xmlns:a="http://schemas.openxmlformats.org/drawingml/2006/main">
            <a:pPr>
              <a:buNone/>
              <a:defRPr sz="2175" b="0">
                <a:solidFill>
                  <a:srgbClr val="C2D7D9"/>
                </a:solidFill>
                <a:latin typeface="Segoe UI"/>
                <a:ea typeface="Segoe UI"/>
                <a:cs typeface="Segoe UI"/>
              </a:defRPr>
            </a:pPr>
            <a:r>
              <a:rPr sz="2175" b="0">
                <a:solidFill>
                  <a:srgbClr val="C2D7D9"/>
                </a:solidFill>
                <a:latin typeface="Segoe UI"/>
                <a:ea typeface="Segoe UI"/>
                <a:cs typeface="Segoe UI"/>
              </a:rPr>
              <a:t>in the reference population</a:t>
            </a:r>
          </a:p>
        </p:txBody>
      </p:sp>
      <p:sp>
        <p:nvSpPr>
          <p:cNvPr id="9" name="">
            <a:extLst xmlns:a="http://schemas.openxmlformats.org/drawingml/2006/main">
              <a:ext uri="{FF2B5EF4-FFF2-40B4-BE49-F238E27FC236}">
                <a16:creationId xmlns:a16="http://schemas.microsoft.com/office/drawing/2014/main" id="{F47753FB-EE6A-46EC-8396-A32AA3B950C8}"/>
              </a:ext>
            </a:extLst>
          </p:cNvPr>
          <p:cNvSpPr>
            <a:spLocks xmlns:a="http://schemas.openxmlformats.org/drawingml/2006/main" noGrp="1"/>
          </p:cNvSpPr>
          <p:nvPr/>
        </p:nvSpPr>
        <p:spPr>
          <a:xfrm xmlns:a="http://schemas.openxmlformats.org/drawingml/2006/main">
            <a:off x="647700" y="4762500"/>
            <a:ext cx="3905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BDECE7"/>
                </a:solidFill>
                <a:latin typeface="Segoe UI"/>
                <a:ea typeface="Segoe UI"/>
                <a:cs typeface="Segoe UI"/>
              </a:defRPr>
            </a:defPPr>
            <a:lvl1pPr>
              <a:buNone/>
              <a:defRPr sz="1950" b="0">
                <a:solidFill>
                  <a:srgbClr val="BDECE7"/>
                </a:solidFill>
                <a:latin typeface="Segoe UI"/>
                <a:ea typeface="Segoe UI"/>
                <a:cs typeface="Segoe UI"/>
              </a:defRPr>
            </a:lvl1pPr>
            <a:lvl2pPr>
              <a:buNone/>
              <a:defRPr sz="1950" b="0">
                <a:solidFill>
                  <a:srgbClr val="BDECE7"/>
                </a:solidFill>
                <a:latin typeface="Segoe UI"/>
                <a:ea typeface="Segoe UI"/>
                <a:cs typeface="Segoe UI"/>
              </a:defRPr>
            </a:lvl2pPr>
            <a:lvl3pPr>
              <a:buNone/>
              <a:defRPr sz="1950" b="0">
                <a:solidFill>
                  <a:srgbClr val="BDECE7"/>
                </a:solidFill>
                <a:latin typeface="Segoe UI"/>
                <a:ea typeface="Segoe UI"/>
                <a:cs typeface="Segoe UI"/>
              </a:defRPr>
            </a:lvl3pPr>
            <a:lvl4pPr>
              <a:buNone/>
              <a:defRPr sz="1950" b="0">
                <a:solidFill>
                  <a:srgbClr val="BDECE7"/>
                </a:solidFill>
                <a:latin typeface="Segoe UI"/>
                <a:ea typeface="Segoe UI"/>
                <a:cs typeface="Segoe UI"/>
              </a:defRPr>
            </a:lvl4pPr>
            <a:lvl5pPr>
              <a:buNone/>
              <a:defRPr sz="1950" b="0">
                <a:solidFill>
                  <a:srgbClr val="BDECE7"/>
                </a:solidFill>
                <a:latin typeface="Segoe UI"/>
                <a:ea typeface="Segoe UI"/>
                <a:cs typeface="Segoe UI"/>
              </a:defRPr>
            </a:lvl5pPr>
            <a:lvl6pPr>
              <a:buNone/>
              <a:defRPr sz="1950" b="0">
                <a:solidFill>
                  <a:srgbClr val="BDECE7"/>
                </a:solidFill>
                <a:latin typeface="Segoe UI"/>
                <a:ea typeface="Segoe UI"/>
                <a:cs typeface="Segoe UI"/>
              </a:defRPr>
            </a:lvl6pPr>
            <a:lvl7pPr>
              <a:buNone/>
              <a:defRPr sz="1950" b="0">
                <a:solidFill>
                  <a:srgbClr val="BDECE7"/>
                </a:solidFill>
                <a:latin typeface="Segoe UI"/>
                <a:ea typeface="Segoe UI"/>
                <a:cs typeface="Segoe UI"/>
              </a:defRPr>
            </a:lvl7pPr>
            <a:lvl8pPr>
              <a:buNone/>
              <a:defRPr sz="1950" b="0">
                <a:solidFill>
                  <a:srgbClr val="BDECE7"/>
                </a:solidFill>
                <a:latin typeface="Segoe UI"/>
                <a:ea typeface="Segoe UI"/>
                <a:cs typeface="Segoe UI"/>
              </a:defRPr>
            </a:lvl8pPr>
            <a:lvl9pPr>
              <a:buNone/>
              <a:defRPr sz="1950" b="0">
                <a:solidFill>
                  <a:srgbClr val="BDECE7"/>
                </a:solidFill>
                <a:latin typeface="Segoe UI"/>
                <a:ea typeface="Segoe UI"/>
                <a:cs typeface="Segoe UI"/>
              </a:defRPr>
            </a:lvl9pPr>
          </a:lstStyle>
          <a:p xmlns:a="http://schemas.openxmlformats.org/drawingml/2006/main">
            <a:pPr>
              <a:buNone/>
              <a:defRPr sz="1950" b="0">
                <a:solidFill>
                  <a:srgbClr val="BDECE7"/>
                </a:solidFill>
                <a:latin typeface="Segoe UI"/>
                <a:ea typeface="Segoe UI"/>
                <a:cs typeface="Segoe UI"/>
              </a:defRPr>
            </a:pPr>
            <a:r>
              <a:rPr sz="1950" b="0">
                <a:solidFill>
                  <a:srgbClr val="BDECE7"/>
                </a:solidFill>
                <a:latin typeface="Segoe UI"/>
                <a:ea typeface="Segoe UI"/>
                <a:cs typeface="Segoe UI"/>
              </a:rPr>
              <a:t>Initial pilot: learners and makers.</a:t>
            </a:r>
          </a:p>
          <a:p xmlns:a="http://schemas.openxmlformats.org/drawingml/2006/main">
            <a:pPr>
              <a:buNone/>
              <a:defRPr sz="1950" b="0">
                <a:solidFill>
                  <a:srgbClr val="BDECE7"/>
                </a:solidFill>
                <a:latin typeface="Segoe UI"/>
                <a:ea typeface="Segoe UI"/>
                <a:cs typeface="Segoe UI"/>
              </a:defRPr>
            </a:pPr>
            <a:r>
              <a:rPr sz="1950" b="0">
                <a:solidFill>
                  <a:srgbClr val="BDECE7"/>
                </a:solidFill>
                <a:latin typeface="Segoe UI"/>
                <a:ea typeface="Segoe UI"/>
                <a:cs typeface="Segoe UI"/>
              </a:rPr>
              <a:t>Corporate brand use is a further opportunity to validate.</a:t>
            </a:r>
          </a:p>
        </p:txBody>
      </p:sp>
      <p:sp>
        <p:nvSpPr>
          <p:cNvPr id="10" name="">
            <a:extLst xmlns:a="http://schemas.openxmlformats.org/drawingml/2006/main">
              <a:ext uri="{FF2B5EF4-FFF2-40B4-BE49-F238E27FC236}">
                <a16:creationId xmlns:a16="http://schemas.microsoft.com/office/drawing/2014/main" id="{493232CA-BBAA-4F49-AA5F-25F0EFE4E90A}"/>
              </a:ext>
            </a:extLst>
          </p:cNvPr>
          <p:cNvSpPr>
            <a:spLocks xmlns:a="http://schemas.openxmlformats.org/drawingml/2006/main" noGrp="1"/>
          </p:cNvSpPr>
          <p:nvPr/>
        </p:nvSpPr>
        <p:spPr>
          <a:xfrm xmlns:a="http://schemas.openxmlformats.org/drawingml/2006/main">
            <a:off x="5362575" y="2038350"/>
            <a:ext cx="619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b="0">
                <a:solidFill>
                  <a:srgbClr val="C2D7D9"/>
                </a:solidFill>
                <a:latin typeface="Segoe UI"/>
                <a:ea typeface="Segoe UI"/>
                <a:cs typeface="Segoe UI"/>
              </a:defRPr>
            </a:defPPr>
            <a:lvl1pPr>
              <a:buNone/>
              <a:defRPr sz="1575" b="0">
                <a:solidFill>
                  <a:srgbClr val="C2D7D9"/>
                </a:solidFill>
                <a:latin typeface="Segoe UI"/>
                <a:ea typeface="Segoe UI"/>
                <a:cs typeface="Segoe UI"/>
              </a:defRPr>
            </a:lvl1pPr>
            <a:lvl2pPr>
              <a:buNone/>
              <a:defRPr sz="1575" b="0">
                <a:solidFill>
                  <a:srgbClr val="C2D7D9"/>
                </a:solidFill>
                <a:latin typeface="Segoe UI"/>
                <a:ea typeface="Segoe UI"/>
                <a:cs typeface="Segoe UI"/>
              </a:defRPr>
            </a:lvl2pPr>
            <a:lvl3pPr>
              <a:buNone/>
              <a:defRPr sz="1575" b="0">
                <a:solidFill>
                  <a:srgbClr val="C2D7D9"/>
                </a:solidFill>
                <a:latin typeface="Segoe UI"/>
                <a:ea typeface="Segoe UI"/>
                <a:cs typeface="Segoe UI"/>
              </a:defRPr>
            </a:lvl3pPr>
            <a:lvl4pPr>
              <a:buNone/>
              <a:defRPr sz="1575" b="0">
                <a:solidFill>
                  <a:srgbClr val="C2D7D9"/>
                </a:solidFill>
                <a:latin typeface="Segoe UI"/>
                <a:ea typeface="Segoe UI"/>
                <a:cs typeface="Segoe UI"/>
              </a:defRPr>
            </a:lvl4pPr>
            <a:lvl5pPr>
              <a:buNone/>
              <a:defRPr sz="1575" b="0">
                <a:solidFill>
                  <a:srgbClr val="C2D7D9"/>
                </a:solidFill>
                <a:latin typeface="Segoe UI"/>
                <a:ea typeface="Segoe UI"/>
                <a:cs typeface="Segoe UI"/>
              </a:defRPr>
            </a:lvl5pPr>
            <a:lvl6pPr>
              <a:buNone/>
              <a:defRPr sz="1575" b="0">
                <a:solidFill>
                  <a:srgbClr val="C2D7D9"/>
                </a:solidFill>
                <a:latin typeface="Segoe UI"/>
                <a:ea typeface="Segoe UI"/>
                <a:cs typeface="Segoe UI"/>
              </a:defRPr>
            </a:lvl6pPr>
            <a:lvl7pPr>
              <a:buNone/>
              <a:defRPr sz="1575" b="0">
                <a:solidFill>
                  <a:srgbClr val="C2D7D9"/>
                </a:solidFill>
                <a:latin typeface="Segoe UI"/>
                <a:ea typeface="Segoe UI"/>
                <a:cs typeface="Segoe UI"/>
              </a:defRPr>
            </a:lvl7pPr>
            <a:lvl8pPr>
              <a:buNone/>
              <a:defRPr sz="1575" b="0">
                <a:solidFill>
                  <a:srgbClr val="C2D7D9"/>
                </a:solidFill>
                <a:latin typeface="Segoe UI"/>
                <a:ea typeface="Segoe UI"/>
                <a:cs typeface="Segoe UI"/>
              </a:defRPr>
            </a:lvl8pPr>
            <a:lvl9pPr>
              <a:buNone/>
              <a:defRPr sz="1575" b="0">
                <a:solidFill>
                  <a:srgbClr val="C2D7D9"/>
                </a:solidFill>
                <a:latin typeface="Segoe UI"/>
                <a:ea typeface="Segoe UI"/>
                <a:cs typeface="Segoe UI"/>
              </a:defRPr>
            </a:lvl9pPr>
          </a:lstStyle>
          <a:p xmlns:a="http://schemas.openxmlformats.org/drawingml/2006/main">
            <a:pPr>
              <a:buNone/>
              <a:defRPr sz="1575" b="0">
                <a:solidFill>
                  <a:srgbClr val="C2D7D9"/>
                </a:solidFill>
                <a:latin typeface="Segoe UI"/>
                <a:ea typeface="Segoe UI"/>
                <a:cs typeface="Segoe UI"/>
              </a:defRPr>
            </a:pPr>
            <a:r>
              <a:rPr sz="1575" b="0">
                <a:solidFill>
                  <a:srgbClr val="C2D7D9"/>
                </a:solidFill>
                <a:latin typeface="Segoe UI"/>
                <a:ea typeface="Segoe UI"/>
                <a:cs typeface="Segoe UI"/>
              </a:rPr>
              <a:t>Annual subscription revenue (USD)</a:t>
            </a:r>
          </a:p>
        </p:txBody>
      </p:sp>
      <p:graphicFrame>
        <p:nvGraphicFramePr>
          <p:cNvPr id="11" name="Chart">
            <a:extLst xmlns:a="http://schemas.openxmlformats.org/drawingml/2006/main">
              <a:ext uri="{FF2B5EF4-FFF2-40B4-BE49-F238E27FC236}">
                <a16:creationId xmlns:a16="http://schemas.microsoft.com/office/drawing/2014/main" id="{E66D2FE0-9070-453A-8888-AE2C07D2E03A}"/>
              </a:ext>
            </a:extLst>
          </p:cNvPr>
          <p:cNvGraphicFramePr/>
          <p:nvPr/>
        </p:nvGraphicFramePr>
        <p:xfrm>
          <a:off xmlns:a="http://schemas.openxmlformats.org/drawingml/2006/main" x="5143500" y="2343150"/>
          <a:ext xmlns:a="http://schemas.openxmlformats.org/drawingml/2006/main" cx="6191250" cy="3238500"/>
        </p:xfrm>
        <a:graphic xmlns:a="http://schemas.openxmlformats.org/drawingml/2006/main">
          <a:graphicData uri="http://schemas.openxmlformats.org/drawingml/2006/chart">
            <c:chart xmlns:r="http://schemas.openxmlformats.org/officeDocument/2006/relationships" xmlns:c="http://schemas.openxmlformats.org/drawingml/2006/chart" r:id="R65ddf464c1f8455a"/>
          </a:graphicData>
        </a:graphic>
      </p:graphicFrame>
      <p:sp>
        <p:nvSpPr>
          <p:cNvPr id="12" name="">
            <a:extLst xmlns:a="http://schemas.openxmlformats.org/drawingml/2006/main">
              <a:ext uri="{FF2B5EF4-FFF2-40B4-BE49-F238E27FC236}">
                <a16:creationId xmlns:a16="http://schemas.microsoft.com/office/drawing/2014/main" id="{D7534164-F3C7-4C4A-933D-5EC7F2C4EB52}"/>
              </a:ext>
            </a:extLst>
          </p:cNvPr>
          <p:cNvSpPr>
            <a:spLocks xmlns:a="http://schemas.openxmlformats.org/drawingml/2006/main" noGrp="1"/>
          </p:cNvSpPr>
          <p:nvPr/>
        </p:nvSpPr>
        <p:spPr>
          <a:xfrm xmlns:a="http://schemas.openxmlformats.org/drawingml/2006/main">
            <a:off x="5362575" y="5724525"/>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C2D7D9"/>
                </a:solidFill>
                <a:latin typeface="Segoe UI"/>
                <a:ea typeface="Segoe UI"/>
                <a:cs typeface="Segoe UI"/>
              </a:defRPr>
            </a:defPPr>
            <a:lvl1pPr>
              <a:buNone/>
              <a:defRPr sz="1500" b="0">
                <a:solidFill>
                  <a:srgbClr val="C2D7D9"/>
                </a:solidFill>
                <a:latin typeface="Segoe UI"/>
                <a:ea typeface="Segoe UI"/>
                <a:cs typeface="Segoe UI"/>
              </a:defRPr>
            </a:lvl1pPr>
            <a:lvl2pPr>
              <a:buNone/>
              <a:defRPr sz="1500" b="0">
                <a:solidFill>
                  <a:srgbClr val="C2D7D9"/>
                </a:solidFill>
                <a:latin typeface="Segoe UI"/>
                <a:ea typeface="Segoe UI"/>
                <a:cs typeface="Segoe UI"/>
              </a:defRPr>
            </a:lvl2pPr>
            <a:lvl3pPr>
              <a:buNone/>
              <a:defRPr sz="1500" b="0">
                <a:solidFill>
                  <a:srgbClr val="C2D7D9"/>
                </a:solidFill>
                <a:latin typeface="Segoe UI"/>
                <a:ea typeface="Segoe UI"/>
                <a:cs typeface="Segoe UI"/>
              </a:defRPr>
            </a:lvl3pPr>
            <a:lvl4pPr>
              <a:buNone/>
              <a:defRPr sz="1500" b="0">
                <a:solidFill>
                  <a:srgbClr val="C2D7D9"/>
                </a:solidFill>
                <a:latin typeface="Segoe UI"/>
                <a:ea typeface="Segoe UI"/>
                <a:cs typeface="Segoe UI"/>
              </a:defRPr>
            </a:lvl4pPr>
            <a:lvl5pPr>
              <a:buNone/>
              <a:defRPr sz="1500" b="0">
                <a:solidFill>
                  <a:srgbClr val="C2D7D9"/>
                </a:solidFill>
                <a:latin typeface="Segoe UI"/>
                <a:ea typeface="Segoe UI"/>
                <a:cs typeface="Segoe UI"/>
              </a:defRPr>
            </a:lvl5pPr>
            <a:lvl6pPr>
              <a:buNone/>
              <a:defRPr sz="1500" b="0">
                <a:solidFill>
                  <a:srgbClr val="C2D7D9"/>
                </a:solidFill>
                <a:latin typeface="Segoe UI"/>
                <a:ea typeface="Segoe UI"/>
                <a:cs typeface="Segoe UI"/>
              </a:defRPr>
            </a:lvl6pPr>
            <a:lvl7pPr>
              <a:buNone/>
              <a:defRPr sz="1500" b="0">
                <a:solidFill>
                  <a:srgbClr val="C2D7D9"/>
                </a:solidFill>
                <a:latin typeface="Segoe UI"/>
                <a:ea typeface="Segoe UI"/>
                <a:cs typeface="Segoe UI"/>
              </a:defRPr>
            </a:lvl7pPr>
            <a:lvl8pPr>
              <a:buNone/>
              <a:defRPr sz="1500" b="0">
                <a:solidFill>
                  <a:srgbClr val="C2D7D9"/>
                </a:solidFill>
                <a:latin typeface="Segoe UI"/>
                <a:ea typeface="Segoe UI"/>
                <a:cs typeface="Segoe UI"/>
              </a:defRPr>
            </a:lvl8pPr>
            <a:lvl9pPr>
              <a:buNone/>
              <a:defRPr sz="1500" b="0">
                <a:solidFill>
                  <a:srgbClr val="C2D7D9"/>
                </a:solidFill>
                <a:latin typeface="Segoe UI"/>
                <a:ea typeface="Segoe UI"/>
                <a:cs typeface="Segoe UI"/>
              </a:defRPr>
            </a:lvl9pPr>
          </a:lstStyle>
          <a:p xmlns:a="http://schemas.openxmlformats.org/drawingml/2006/main">
            <a:pPr>
              <a:buNone/>
              <a:defRPr sz="1500" b="0">
                <a:solidFill>
                  <a:srgbClr val="C2D7D9"/>
                </a:solidFill>
                <a:latin typeface="Segoe UI"/>
                <a:ea typeface="Segoe UI"/>
                <a:cs typeface="Segoe UI"/>
              </a:defRPr>
            </a:pPr>
            <a:r>
              <a:rPr sz="1500" b="0">
                <a:solidFill>
                  <a:srgbClr val="C2D7D9"/>
                </a:solidFill>
                <a:latin typeface="Segoe UI"/>
                <a:ea typeface="Segoe UI"/>
                <a:cs typeface="Segoe UI"/>
              </a:rPr>
              <a:t>Hypothetical paid share of the reference population</a:t>
            </a:r>
          </a:p>
        </p:txBody>
      </p:sp>
    </p:spTree>
    <p:extLst>
      <p:ext uri="{BB962C8B-B14F-4D97-AF65-F5344CB8AC3E}">
        <p14:creationId xmlns:p14="http://schemas.microsoft.com/office/powerpoint/2010/main" val="987097556"/>
      </p:ext>
    </p:extLst>
  </p:cSld>
</p:sld>
</file>

<file path=ppt/slides/slide8.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FC99FF98-ACE1-4C04-A7E2-D3E14145F5C2}"/>
              </a:ext>
            </a:extLst>
          </p:cNvPr>
          <p:cNvPicPr>
            <a:picLocks xmlns:a="http://schemas.openxmlformats.org/drawingml/2006/main" noChangeAspect="1"/>
          </p:cNvPicPr>
          <p:nvPr/>
        </p:nvPicPr>
        <p:blipFill>
          <a:blip xmlns:r="http://schemas.openxmlformats.org/officeDocument/2006/relationships" xmlns:a="http://schemas.openxmlformats.org/drawingml/2006/main" r:embed="R5d91b6da7dc7496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EFFA17D-DE42-481A-88A5-A2E44A9CD785}"/>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B1F56F35-EB5A-4315-9EB2-5CF65039A892}"/>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7C4478CA-8E9D-4F2D-9B76-E7052615B321}"/>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08</a:t>
            </a:r>
          </a:p>
        </p:txBody>
      </p:sp>
      <p:sp>
        <p:nvSpPr>
          <p:cNvPr id="5" name="">
            <a:extLst xmlns:a="http://schemas.openxmlformats.org/drawingml/2006/main">
              <a:ext uri="{FF2B5EF4-FFF2-40B4-BE49-F238E27FC236}">
                <a16:creationId xmlns:a16="http://schemas.microsoft.com/office/drawing/2014/main" id="{F480D67B-DF9C-45D2-93AE-7629C3BBF7DE}"/>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Proposed pricing and revenue scenarios</a:t>
            </a:r>
          </a:p>
        </p:txBody>
      </p:sp>
      <p:sp>
        <p:nvSpPr>
          <p:cNvPr id="6" name="">
            <a:extLst xmlns:a="http://schemas.openxmlformats.org/drawingml/2006/main">
              <a:ext uri="{FF2B5EF4-FFF2-40B4-BE49-F238E27FC236}">
                <a16:creationId xmlns:a16="http://schemas.microsoft.com/office/drawing/2014/main" id="{7847E176-861D-41B3-B9FA-8BDEA8883BD6}"/>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Illustrative annual revenue at 2,000 paying users. Prices and demand remain unvalidated.</a:t>
            </a:r>
          </a:p>
        </p:txBody>
      </p:sp>
      <p:sp>
        <p:nvSpPr>
          <p:cNvPr id="7" name="">
            <a:extLst xmlns:a="http://schemas.openxmlformats.org/drawingml/2006/main">
              <a:ext uri="{FF2B5EF4-FFF2-40B4-BE49-F238E27FC236}">
                <a16:creationId xmlns:a16="http://schemas.microsoft.com/office/drawing/2014/main" id="{CA27AB57-0BED-451D-B409-7DC940F57AE6}"/>
              </a:ext>
            </a:extLst>
          </p:cNvPr>
          <p:cNvSpPr>
            <a:spLocks xmlns:a="http://schemas.openxmlformats.org/drawingml/2006/main" noGrp="1"/>
          </p:cNvSpPr>
          <p:nvPr/>
        </p:nvSpPr>
        <p:spPr>
          <a:xfrm xmlns:a="http://schemas.openxmlformats.org/drawingml/2006/main">
            <a:off x="609600" y="2333625"/>
            <a:ext cx="4095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1">
                <a:solidFill>
                  <a:srgbClr val="F4F4F2"/>
                </a:solidFill>
                <a:latin typeface="Segoe UI"/>
                <a:ea typeface="Segoe UI"/>
                <a:cs typeface="Segoe UI"/>
              </a:defRPr>
            </a:defPPr>
            <a:lvl1pPr>
              <a:buNone/>
              <a:defRPr sz="2625" b="1">
                <a:solidFill>
                  <a:srgbClr val="F4F4F2"/>
                </a:solidFill>
                <a:latin typeface="Segoe UI"/>
                <a:ea typeface="Segoe UI"/>
                <a:cs typeface="Segoe UI"/>
              </a:defRPr>
            </a:lvl1pPr>
            <a:lvl2pPr>
              <a:buNone/>
              <a:defRPr sz="2625" b="1">
                <a:solidFill>
                  <a:srgbClr val="F4F4F2"/>
                </a:solidFill>
                <a:latin typeface="Segoe UI"/>
                <a:ea typeface="Segoe UI"/>
                <a:cs typeface="Segoe UI"/>
              </a:defRPr>
            </a:lvl2pPr>
            <a:lvl3pPr>
              <a:buNone/>
              <a:defRPr sz="2625" b="1">
                <a:solidFill>
                  <a:srgbClr val="F4F4F2"/>
                </a:solidFill>
                <a:latin typeface="Segoe UI"/>
                <a:ea typeface="Segoe UI"/>
                <a:cs typeface="Segoe UI"/>
              </a:defRPr>
            </a:lvl3pPr>
            <a:lvl4pPr>
              <a:buNone/>
              <a:defRPr sz="2625" b="1">
                <a:solidFill>
                  <a:srgbClr val="F4F4F2"/>
                </a:solidFill>
                <a:latin typeface="Segoe UI"/>
                <a:ea typeface="Segoe UI"/>
                <a:cs typeface="Segoe UI"/>
              </a:defRPr>
            </a:lvl4pPr>
            <a:lvl5pPr>
              <a:buNone/>
              <a:defRPr sz="2625" b="1">
                <a:solidFill>
                  <a:srgbClr val="F4F4F2"/>
                </a:solidFill>
                <a:latin typeface="Segoe UI"/>
                <a:ea typeface="Segoe UI"/>
                <a:cs typeface="Segoe UI"/>
              </a:defRPr>
            </a:lvl5pPr>
            <a:lvl6pPr>
              <a:buNone/>
              <a:defRPr sz="2625" b="1">
                <a:solidFill>
                  <a:srgbClr val="F4F4F2"/>
                </a:solidFill>
                <a:latin typeface="Segoe UI"/>
                <a:ea typeface="Segoe UI"/>
                <a:cs typeface="Segoe UI"/>
              </a:defRPr>
            </a:lvl6pPr>
            <a:lvl7pPr>
              <a:buNone/>
              <a:defRPr sz="2625" b="1">
                <a:solidFill>
                  <a:srgbClr val="F4F4F2"/>
                </a:solidFill>
                <a:latin typeface="Segoe UI"/>
                <a:ea typeface="Segoe UI"/>
                <a:cs typeface="Segoe UI"/>
              </a:defRPr>
            </a:lvl7pPr>
            <a:lvl8pPr>
              <a:buNone/>
              <a:defRPr sz="2625" b="1">
                <a:solidFill>
                  <a:srgbClr val="F4F4F2"/>
                </a:solidFill>
                <a:latin typeface="Segoe UI"/>
                <a:ea typeface="Segoe UI"/>
                <a:cs typeface="Segoe UI"/>
              </a:defRPr>
            </a:lvl8pPr>
            <a:lvl9pPr>
              <a:buNone/>
              <a:defRPr sz="2625" b="1">
                <a:solidFill>
                  <a:srgbClr val="F4F4F2"/>
                </a:solidFill>
                <a:latin typeface="Segoe UI"/>
                <a:ea typeface="Segoe UI"/>
                <a:cs typeface="Segoe UI"/>
              </a:defRPr>
            </a:lvl9pPr>
          </a:lstStyle>
          <a:p xmlns:a="http://schemas.openxmlformats.org/drawingml/2006/main">
            <a:pPr>
              <a:buNone/>
              <a:defRPr sz="2625" b="1">
                <a:solidFill>
                  <a:srgbClr val="F4F4F2"/>
                </a:solidFill>
                <a:latin typeface="Segoe UI"/>
                <a:ea typeface="Segoe UI"/>
                <a:cs typeface="Segoe UI"/>
              </a:defRPr>
            </a:pPr>
            <a:r>
              <a:rPr sz="2625" b="1">
                <a:solidFill>
                  <a:srgbClr val="F4F4F2"/>
                </a:solidFill>
                <a:latin typeface="Segoe UI"/>
                <a:ea typeface="Segoe UI"/>
                <a:cs typeface="Segoe UI"/>
              </a:rPr>
              <a:t>Free exploration</a:t>
            </a:r>
          </a:p>
          <a:p xmlns:a="http://schemas.openxmlformats.org/drawingml/2006/main">
            <a:pPr>
              <a:buNone/>
              <a:defRPr sz="2625" b="1">
                <a:solidFill>
                  <a:srgbClr val="F4F4F2"/>
                </a:solidFill>
                <a:latin typeface="Segoe UI"/>
                <a:ea typeface="Segoe UI"/>
                <a:cs typeface="Segoe UI"/>
              </a:defRPr>
            </a:pPr>
            <a:r>
              <a:rPr sz="2625" b="1">
                <a:solidFill>
                  <a:srgbClr val="F4F4F2"/>
                </a:solidFill>
                <a:latin typeface="Segoe UI"/>
                <a:ea typeface="Segoe UI"/>
                <a:cs typeface="Segoe UI"/>
              </a:rPr>
              <a:t>Paid personal workspace</a:t>
            </a:r>
          </a:p>
        </p:txBody>
      </p:sp>
      <p:sp>
        <p:nvSpPr>
          <p:cNvPr id="8" name="">
            <a:extLst xmlns:a="http://schemas.openxmlformats.org/drawingml/2006/main">
              <a:ext uri="{FF2B5EF4-FFF2-40B4-BE49-F238E27FC236}">
                <a16:creationId xmlns:a16="http://schemas.microsoft.com/office/drawing/2014/main" id="{DEF12C2C-4BCA-4570-996E-92E8E3D2B1FD}"/>
              </a:ext>
            </a:extLst>
          </p:cNvPr>
          <p:cNvSpPr>
            <a:spLocks xmlns:a="http://schemas.openxmlformats.org/drawingml/2006/main" noGrp="1"/>
          </p:cNvSpPr>
          <p:nvPr/>
        </p:nvSpPr>
        <p:spPr>
          <a:xfrm xmlns:a="http://schemas.openxmlformats.org/drawingml/2006/main">
            <a:off x="609600" y="3962400"/>
            <a:ext cx="4000500" cy="1771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C2D7D9"/>
                </a:solidFill>
                <a:latin typeface="Segoe UI"/>
                <a:ea typeface="Segoe UI"/>
                <a:cs typeface="Segoe UI"/>
              </a:defRPr>
            </a:defPPr>
            <a:lvl1pPr>
              <a:buNone/>
              <a:defRPr sz="2025" b="0">
                <a:solidFill>
                  <a:srgbClr val="C2D7D9"/>
                </a:solidFill>
                <a:latin typeface="Segoe UI"/>
                <a:ea typeface="Segoe UI"/>
                <a:cs typeface="Segoe UI"/>
              </a:defRPr>
            </a:lvl1pPr>
            <a:lvl2pPr>
              <a:buNone/>
              <a:defRPr sz="2025" b="0">
                <a:solidFill>
                  <a:srgbClr val="C2D7D9"/>
                </a:solidFill>
                <a:latin typeface="Segoe UI"/>
                <a:ea typeface="Segoe UI"/>
                <a:cs typeface="Segoe UI"/>
              </a:defRPr>
            </a:lvl2pPr>
            <a:lvl3pPr>
              <a:buNone/>
              <a:defRPr sz="2025" b="0">
                <a:solidFill>
                  <a:srgbClr val="C2D7D9"/>
                </a:solidFill>
                <a:latin typeface="Segoe UI"/>
                <a:ea typeface="Segoe UI"/>
                <a:cs typeface="Segoe UI"/>
              </a:defRPr>
            </a:lvl3pPr>
            <a:lvl4pPr>
              <a:buNone/>
              <a:defRPr sz="2025" b="0">
                <a:solidFill>
                  <a:srgbClr val="C2D7D9"/>
                </a:solidFill>
                <a:latin typeface="Segoe UI"/>
                <a:ea typeface="Segoe UI"/>
                <a:cs typeface="Segoe UI"/>
              </a:defRPr>
            </a:lvl4pPr>
            <a:lvl5pPr>
              <a:buNone/>
              <a:defRPr sz="2025" b="0">
                <a:solidFill>
                  <a:srgbClr val="C2D7D9"/>
                </a:solidFill>
                <a:latin typeface="Segoe UI"/>
                <a:ea typeface="Segoe UI"/>
                <a:cs typeface="Segoe UI"/>
              </a:defRPr>
            </a:lvl5pPr>
            <a:lvl6pPr>
              <a:buNone/>
              <a:defRPr sz="2025" b="0">
                <a:solidFill>
                  <a:srgbClr val="C2D7D9"/>
                </a:solidFill>
                <a:latin typeface="Segoe UI"/>
                <a:ea typeface="Segoe UI"/>
                <a:cs typeface="Segoe UI"/>
              </a:defRPr>
            </a:lvl6pPr>
            <a:lvl7pPr>
              <a:buNone/>
              <a:defRPr sz="2025" b="0">
                <a:solidFill>
                  <a:srgbClr val="C2D7D9"/>
                </a:solidFill>
                <a:latin typeface="Segoe UI"/>
                <a:ea typeface="Segoe UI"/>
                <a:cs typeface="Segoe UI"/>
              </a:defRPr>
            </a:lvl7pPr>
            <a:lvl8pPr>
              <a:buNone/>
              <a:defRPr sz="2025" b="0">
                <a:solidFill>
                  <a:srgbClr val="C2D7D9"/>
                </a:solidFill>
                <a:latin typeface="Segoe UI"/>
                <a:ea typeface="Segoe UI"/>
                <a:cs typeface="Segoe UI"/>
              </a:defRPr>
            </a:lvl8pPr>
            <a:lvl9pPr>
              <a:buNone/>
              <a:defRPr sz="2025" b="0">
                <a:solidFill>
                  <a:srgbClr val="C2D7D9"/>
                </a:solidFill>
                <a:latin typeface="Segoe UI"/>
                <a:ea typeface="Segoe UI"/>
                <a:cs typeface="Segoe UI"/>
              </a:defRPr>
            </a:lvl9pPr>
          </a:lstStyle>
          <a:p xmlns:a="http://schemas.openxmlformats.org/drawingml/2006/main">
            <a:pPr>
              <a:buNone/>
              <a:defRPr sz="2025" b="0">
                <a:solidFill>
                  <a:srgbClr val="C2D7D9"/>
                </a:solidFill>
                <a:latin typeface="Segoe UI"/>
                <a:ea typeface="Segoe UI"/>
                <a:cs typeface="Segoe UI"/>
              </a:defRPr>
            </a:pPr>
            <a:r>
              <a:rPr sz="2025" b="0">
                <a:solidFill>
                  <a:srgbClr val="C2D7D9"/>
                </a:solidFill>
                <a:latin typeface="Segoe UI"/>
                <a:ea typeface="Segoe UI"/>
                <a:cs typeface="Segoe UI"/>
              </a:rPr>
              <a:t>Test $10, $15 and $20 monthly.</a:t>
            </a:r>
          </a:p>
          <a:p xmlns:a="http://schemas.openxmlformats.org/drawingml/2006/main">
            <a:pPr>
              <a:buNone/>
              <a:defRPr sz="2025" b="0">
                <a:solidFill>
                  <a:srgbClr val="C2D7D9"/>
                </a:solidFill>
                <a:latin typeface="Segoe UI"/>
                <a:ea typeface="Segoe UI"/>
                <a:cs typeface="Segoe UI"/>
              </a:defRPr>
            </a:pPr>
          </a:p>
          <a:p xmlns:a="http://schemas.openxmlformats.org/drawingml/2006/main">
            <a:pPr>
              <a:buNone/>
              <a:defRPr sz="2025" b="0">
                <a:solidFill>
                  <a:srgbClr val="C2D7D9"/>
                </a:solidFill>
                <a:latin typeface="Segoe UI"/>
                <a:ea typeface="Segoe UI"/>
                <a:cs typeface="Segoe UI"/>
              </a:defRPr>
            </a:pPr>
            <a:r>
              <a:rPr sz="2025" b="0">
                <a:solidFill>
                  <a:srgbClr val="C2D7D9"/>
                </a:solidFill>
                <a:latin typeface="Segoe UI"/>
                <a:ea typeface="Segoe UI"/>
                <a:cs typeface="Segoe UI"/>
              </a:rPr>
              <a:t>Meter heavy AI generation separately. Business pricing needs validation.</a:t>
            </a:r>
          </a:p>
        </p:txBody>
      </p:sp>
      <p:sp>
        <p:nvSpPr>
          <p:cNvPr id="9" name="">
            <a:extLst xmlns:a="http://schemas.openxmlformats.org/drawingml/2006/main">
              <a:ext uri="{FF2B5EF4-FFF2-40B4-BE49-F238E27FC236}">
                <a16:creationId xmlns:a16="http://schemas.microsoft.com/office/drawing/2014/main" id="{1BCE83E6-3071-4704-92C6-0B05EFFA3415}"/>
              </a:ext>
            </a:extLst>
          </p:cNvPr>
          <p:cNvSpPr>
            <a:spLocks xmlns:a="http://schemas.openxmlformats.org/drawingml/2006/main" noGrp="1"/>
          </p:cNvSpPr>
          <p:nvPr/>
        </p:nvSpPr>
        <p:spPr>
          <a:xfrm xmlns:a="http://schemas.openxmlformats.org/drawingml/2006/main">
            <a:off x="5362575" y="2038350"/>
            <a:ext cx="619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b="0">
                <a:solidFill>
                  <a:srgbClr val="C2D7D9"/>
                </a:solidFill>
                <a:latin typeface="Segoe UI"/>
                <a:ea typeface="Segoe UI"/>
                <a:cs typeface="Segoe UI"/>
              </a:defRPr>
            </a:defPPr>
            <a:lvl1pPr>
              <a:buNone/>
              <a:defRPr sz="1575" b="0">
                <a:solidFill>
                  <a:srgbClr val="C2D7D9"/>
                </a:solidFill>
                <a:latin typeface="Segoe UI"/>
                <a:ea typeface="Segoe UI"/>
                <a:cs typeface="Segoe UI"/>
              </a:defRPr>
            </a:lvl1pPr>
            <a:lvl2pPr>
              <a:buNone/>
              <a:defRPr sz="1575" b="0">
                <a:solidFill>
                  <a:srgbClr val="C2D7D9"/>
                </a:solidFill>
                <a:latin typeface="Segoe UI"/>
                <a:ea typeface="Segoe UI"/>
                <a:cs typeface="Segoe UI"/>
              </a:defRPr>
            </a:lvl2pPr>
            <a:lvl3pPr>
              <a:buNone/>
              <a:defRPr sz="1575" b="0">
                <a:solidFill>
                  <a:srgbClr val="C2D7D9"/>
                </a:solidFill>
                <a:latin typeface="Segoe UI"/>
                <a:ea typeface="Segoe UI"/>
                <a:cs typeface="Segoe UI"/>
              </a:defRPr>
            </a:lvl3pPr>
            <a:lvl4pPr>
              <a:buNone/>
              <a:defRPr sz="1575" b="0">
                <a:solidFill>
                  <a:srgbClr val="C2D7D9"/>
                </a:solidFill>
                <a:latin typeface="Segoe UI"/>
                <a:ea typeface="Segoe UI"/>
                <a:cs typeface="Segoe UI"/>
              </a:defRPr>
            </a:lvl4pPr>
            <a:lvl5pPr>
              <a:buNone/>
              <a:defRPr sz="1575" b="0">
                <a:solidFill>
                  <a:srgbClr val="C2D7D9"/>
                </a:solidFill>
                <a:latin typeface="Segoe UI"/>
                <a:ea typeface="Segoe UI"/>
                <a:cs typeface="Segoe UI"/>
              </a:defRPr>
            </a:lvl5pPr>
            <a:lvl6pPr>
              <a:buNone/>
              <a:defRPr sz="1575" b="0">
                <a:solidFill>
                  <a:srgbClr val="C2D7D9"/>
                </a:solidFill>
                <a:latin typeface="Segoe UI"/>
                <a:ea typeface="Segoe UI"/>
                <a:cs typeface="Segoe UI"/>
              </a:defRPr>
            </a:lvl6pPr>
            <a:lvl7pPr>
              <a:buNone/>
              <a:defRPr sz="1575" b="0">
                <a:solidFill>
                  <a:srgbClr val="C2D7D9"/>
                </a:solidFill>
                <a:latin typeface="Segoe UI"/>
                <a:ea typeface="Segoe UI"/>
                <a:cs typeface="Segoe UI"/>
              </a:defRPr>
            </a:lvl7pPr>
            <a:lvl8pPr>
              <a:buNone/>
              <a:defRPr sz="1575" b="0">
                <a:solidFill>
                  <a:srgbClr val="C2D7D9"/>
                </a:solidFill>
                <a:latin typeface="Segoe UI"/>
                <a:ea typeface="Segoe UI"/>
                <a:cs typeface="Segoe UI"/>
              </a:defRPr>
            </a:lvl8pPr>
            <a:lvl9pPr>
              <a:buNone/>
              <a:defRPr sz="1575" b="0">
                <a:solidFill>
                  <a:srgbClr val="C2D7D9"/>
                </a:solidFill>
                <a:latin typeface="Segoe UI"/>
                <a:ea typeface="Segoe UI"/>
                <a:cs typeface="Segoe UI"/>
              </a:defRPr>
            </a:lvl9pPr>
          </a:lstStyle>
          <a:p xmlns:a="http://schemas.openxmlformats.org/drawingml/2006/main">
            <a:pPr>
              <a:buNone/>
              <a:defRPr sz="1575" b="0">
                <a:solidFill>
                  <a:srgbClr val="C2D7D9"/>
                </a:solidFill>
                <a:latin typeface="Segoe UI"/>
                <a:ea typeface="Segoe UI"/>
                <a:cs typeface="Segoe UI"/>
              </a:defRPr>
            </a:pPr>
            <a:r>
              <a:rPr sz="1575" b="0">
                <a:solidFill>
                  <a:srgbClr val="C2D7D9"/>
                </a:solidFill>
                <a:latin typeface="Segoe UI"/>
                <a:ea typeface="Segoe UI"/>
                <a:cs typeface="Segoe UI"/>
              </a:rPr>
              <a:t>Annual subscription revenue (USD)</a:t>
            </a:r>
          </a:p>
        </p:txBody>
      </p:sp>
      <p:graphicFrame>
        <p:nvGraphicFramePr>
          <p:cNvPr id="10" name="Chart">
            <a:extLst xmlns:a="http://schemas.openxmlformats.org/drawingml/2006/main">
              <a:ext uri="{FF2B5EF4-FFF2-40B4-BE49-F238E27FC236}">
                <a16:creationId xmlns:a16="http://schemas.microsoft.com/office/drawing/2014/main" id="{6F193F2D-BD85-416A-ABF1-2071DD54FC19}"/>
              </a:ext>
            </a:extLst>
          </p:cNvPr>
          <p:cNvGraphicFramePr/>
          <p:nvPr/>
        </p:nvGraphicFramePr>
        <p:xfrm>
          <a:off xmlns:a="http://schemas.openxmlformats.org/drawingml/2006/main" x="5143500" y="2343150"/>
          <a:ext xmlns:a="http://schemas.openxmlformats.org/drawingml/2006/main" cx="6191250" cy="3238500"/>
        </p:xfrm>
        <a:graphic xmlns:a="http://schemas.openxmlformats.org/drawingml/2006/main">
          <a:graphicData uri="http://schemas.openxmlformats.org/drawingml/2006/chart">
            <c:chart xmlns:r="http://schemas.openxmlformats.org/officeDocument/2006/relationships" xmlns:c="http://schemas.openxmlformats.org/drawingml/2006/chart" r:id="R5c168b410eeb460f"/>
          </a:graphicData>
        </a:graphic>
      </p:graphicFrame>
    </p:spTree>
    <p:extLst>
      <p:ext uri="{BB962C8B-B14F-4D97-AF65-F5344CB8AC3E}">
        <p14:creationId xmlns:p14="http://schemas.microsoft.com/office/powerpoint/2010/main" val="1333618487"/>
      </p:ext>
    </p:extLst>
  </p:cSld>
</p:sld>
</file>

<file path=ppt/slides/slide9.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332B1CF3-324D-49C0-A924-836C5396E8A9}"/>
              </a:ext>
            </a:extLst>
          </p:cNvPr>
          <p:cNvPicPr>
            <a:picLocks xmlns:a="http://schemas.openxmlformats.org/drawingml/2006/main" noChangeAspect="1"/>
          </p:cNvPicPr>
          <p:nvPr/>
        </p:nvPicPr>
        <p:blipFill>
          <a:blip xmlns:r="http://schemas.openxmlformats.org/officeDocument/2006/relationships" xmlns:a="http://schemas.openxmlformats.org/drawingml/2006/main" r:embed="R81e42fd1fb094bc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BFE3FD9-BA92-4F75-AAA4-AB9EFDE2F52E}"/>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4D3076DE-ACDD-4508-ACBE-47FD9CDAAAB6}"/>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452B0BE2-0DD2-4F74-8A1E-BD3508A6130D}"/>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09</a:t>
            </a:r>
          </a:p>
        </p:txBody>
      </p:sp>
      <p:sp>
        <p:nvSpPr>
          <p:cNvPr id="5" name="">
            <a:extLst xmlns:a="http://schemas.openxmlformats.org/drawingml/2006/main">
              <a:ext uri="{FF2B5EF4-FFF2-40B4-BE49-F238E27FC236}">
                <a16:creationId xmlns:a16="http://schemas.microsoft.com/office/drawing/2014/main" id="{ED8EAB22-9F59-4D30-8DE5-BA47F07AFB7B}"/>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The first pilot and paying users</a:t>
            </a:r>
          </a:p>
        </p:txBody>
      </p:sp>
      <p:sp>
        <p:nvSpPr>
          <p:cNvPr id="6" name="">
            <a:extLst xmlns:a="http://schemas.openxmlformats.org/drawingml/2006/main">
              <a:ext uri="{FF2B5EF4-FFF2-40B4-BE49-F238E27FC236}">
                <a16:creationId xmlns:a16="http://schemas.microsoft.com/office/drawing/2014/main" id="{D2732FBB-25CD-4B0B-8779-EE540124ACCA}"/>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Proposed acquisition plan. No signed partnerships or completed pilot claimed.</a:t>
            </a:r>
          </a:p>
        </p:txBody>
      </p:sp>
      <p:sp>
        <p:nvSpPr>
          <p:cNvPr id="7" name="">
            <a:extLst xmlns:a="http://schemas.openxmlformats.org/drawingml/2006/main">
              <a:ext uri="{FF2B5EF4-FFF2-40B4-BE49-F238E27FC236}">
                <a16:creationId xmlns:a16="http://schemas.microsoft.com/office/drawing/2014/main" id="{27B402EF-95D6-499E-AAD3-BCF0D1537956}"/>
              </a:ext>
            </a:extLst>
          </p:cNvPr>
          <p:cNvSpPr>
            <a:spLocks xmlns:a="http://schemas.openxmlformats.org/drawingml/2006/main" noGrp="1"/>
          </p:cNvSpPr>
          <p:nvPr/>
        </p:nvSpPr>
        <p:spPr>
          <a:xfrm xmlns:a="http://schemas.openxmlformats.org/drawingml/2006/main">
            <a:off x="609600" y="2381250"/>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Discover</a:t>
            </a:r>
          </a:p>
        </p:txBody>
      </p:sp>
      <p:sp>
        <p:nvSpPr>
          <p:cNvPr id="8" name="">
            <a:extLst xmlns:a="http://schemas.openxmlformats.org/drawingml/2006/main">
              <a:ext uri="{FF2B5EF4-FFF2-40B4-BE49-F238E27FC236}">
                <a16:creationId xmlns:a16="http://schemas.microsoft.com/office/drawing/2014/main" id="{87C76ED2-1925-45E4-BCBC-72909580B520}"/>
              </a:ext>
            </a:extLst>
          </p:cNvPr>
          <p:cNvSpPr>
            <a:spLocks xmlns:a="http://schemas.openxmlformats.org/drawingml/2006/main" noGrp="1"/>
          </p:cNvSpPr>
          <p:nvPr/>
        </p:nvSpPr>
        <p:spPr>
          <a:xfrm xmlns:a="http://schemas.openxmlformats.org/drawingml/2006/main">
            <a:off x="609600" y="3219450"/>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F4F4F2"/>
                </a:solidFill>
                <a:latin typeface="Segoe UI"/>
                <a:ea typeface="Segoe UI"/>
                <a:cs typeface="Segoe UI"/>
              </a:defRPr>
            </a:defPPr>
            <a:lvl1pPr>
              <a:buNone/>
              <a:defRPr sz="2100" b="0">
                <a:solidFill>
                  <a:srgbClr val="F4F4F2"/>
                </a:solidFill>
                <a:latin typeface="Segoe UI"/>
                <a:ea typeface="Segoe UI"/>
                <a:cs typeface="Segoe UI"/>
              </a:defRPr>
            </a:lvl1pPr>
            <a:lvl2pPr>
              <a:buNone/>
              <a:defRPr sz="2100" b="0">
                <a:solidFill>
                  <a:srgbClr val="F4F4F2"/>
                </a:solidFill>
                <a:latin typeface="Segoe UI"/>
                <a:ea typeface="Segoe UI"/>
                <a:cs typeface="Segoe UI"/>
              </a:defRPr>
            </a:lvl2pPr>
            <a:lvl3pPr>
              <a:buNone/>
              <a:defRPr sz="2100" b="0">
                <a:solidFill>
                  <a:srgbClr val="F4F4F2"/>
                </a:solidFill>
                <a:latin typeface="Segoe UI"/>
                <a:ea typeface="Segoe UI"/>
                <a:cs typeface="Segoe UI"/>
              </a:defRPr>
            </a:lvl3pPr>
            <a:lvl4pPr>
              <a:buNone/>
              <a:defRPr sz="2100" b="0">
                <a:solidFill>
                  <a:srgbClr val="F4F4F2"/>
                </a:solidFill>
                <a:latin typeface="Segoe UI"/>
                <a:ea typeface="Segoe UI"/>
                <a:cs typeface="Segoe UI"/>
              </a:defRPr>
            </a:lvl4pPr>
            <a:lvl5pPr>
              <a:buNone/>
              <a:defRPr sz="2100" b="0">
                <a:solidFill>
                  <a:srgbClr val="F4F4F2"/>
                </a:solidFill>
                <a:latin typeface="Segoe UI"/>
                <a:ea typeface="Segoe UI"/>
                <a:cs typeface="Segoe UI"/>
              </a:defRPr>
            </a:lvl5pPr>
            <a:lvl6pPr>
              <a:buNone/>
              <a:defRPr sz="2100" b="0">
                <a:solidFill>
                  <a:srgbClr val="F4F4F2"/>
                </a:solidFill>
                <a:latin typeface="Segoe UI"/>
                <a:ea typeface="Segoe UI"/>
                <a:cs typeface="Segoe UI"/>
              </a:defRPr>
            </a:lvl6pPr>
            <a:lvl7pPr>
              <a:buNone/>
              <a:defRPr sz="2100" b="0">
                <a:solidFill>
                  <a:srgbClr val="F4F4F2"/>
                </a:solidFill>
                <a:latin typeface="Segoe UI"/>
                <a:ea typeface="Segoe UI"/>
                <a:cs typeface="Segoe UI"/>
              </a:defRPr>
            </a:lvl7pPr>
            <a:lvl8pPr>
              <a:buNone/>
              <a:defRPr sz="2100" b="0">
                <a:solidFill>
                  <a:srgbClr val="F4F4F2"/>
                </a:solidFill>
                <a:latin typeface="Segoe UI"/>
                <a:ea typeface="Segoe UI"/>
                <a:cs typeface="Segoe UI"/>
              </a:defRPr>
            </a:lvl8pPr>
            <a:lvl9pPr>
              <a:buNone/>
              <a:defRPr sz="2100" b="0">
                <a:solidFill>
                  <a:srgbClr val="F4F4F2"/>
                </a:solidFill>
                <a:latin typeface="Segoe UI"/>
                <a:ea typeface="Segoe UI"/>
                <a:cs typeface="Segoe UI"/>
              </a:defRPr>
            </a:lvl9pPr>
          </a:lstStyle>
          <a:p xmlns:a="http://schemas.openxmlformats.org/drawingml/2006/main">
            <a:pPr>
              <a:buNone/>
              <a:defRPr sz="2100" b="0">
                <a:solidFill>
                  <a:srgbClr val="F4F4F2"/>
                </a:solidFill>
                <a:latin typeface="Segoe UI"/>
                <a:ea typeface="Segoe UI"/>
                <a:cs typeface="Segoe UI"/>
              </a:defRPr>
            </a:pPr>
            <a:r>
              <a:rPr sz="2100" b="0">
                <a:solidFill>
                  <a:srgbClr val="F4F4F2"/>
                </a:solidFill>
                <a:latin typeface="Segoe UI"/>
                <a:ea typeface="Segoe UI"/>
                <a:cs typeface="Segoe UI"/>
              </a:rPr>
              <a:t>Build on four interviews. Reach 20 learners and makers around one recurring task.</a:t>
            </a:r>
          </a:p>
        </p:txBody>
      </p:sp>
      <p:sp>
        <p:nvSpPr>
          <p:cNvPr id="9" name="">
            <a:extLst xmlns:a="http://schemas.openxmlformats.org/drawingml/2006/main">
              <a:ext uri="{FF2B5EF4-FFF2-40B4-BE49-F238E27FC236}">
                <a16:creationId xmlns:a16="http://schemas.microsoft.com/office/drawing/2014/main" id="{6C900021-F091-40FC-90E8-8CF4884EDF32}"/>
              </a:ext>
            </a:extLst>
          </p:cNvPr>
          <p:cNvSpPr>
            <a:spLocks xmlns:a="http://schemas.openxmlformats.org/drawingml/2006/main" noGrp="1"/>
          </p:cNvSpPr>
          <p:nvPr/>
        </p:nvSpPr>
        <p:spPr>
          <a:xfrm xmlns:a="http://schemas.openxmlformats.org/drawingml/2006/main">
            <a:off x="4267200" y="2381250"/>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Pilot</a:t>
            </a:r>
          </a:p>
        </p:txBody>
      </p:sp>
      <p:sp>
        <p:nvSpPr>
          <p:cNvPr id="10" name="">
            <a:extLst xmlns:a="http://schemas.openxmlformats.org/drawingml/2006/main">
              <a:ext uri="{FF2B5EF4-FFF2-40B4-BE49-F238E27FC236}">
                <a16:creationId xmlns:a16="http://schemas.microsoft.com/office/drawing/2014/main" id="{E3E865E8-AE7D-40E6-8FD5-3C5341C3AD82}"/>
              </a:ext>
            </a:extLst>
          </p:cNvPr>
          <p:cNvSpPr>
            <a:spLocks xmlns:a="http://schemas.openxmlformats.org/drawingml/2006/main" noGrp="1"/>
          </p:cNvSpPr>
          <p:nvPr/>
        </p:nvSpPr>
        <p:spPr>
          <a:xfrm xmlns:a="http://schemas.openxmlformats.org/drawingml/2006/main">
            <a:off x="4267200" y="3219450"/>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F4F4F2"/>
                </a:solidFill>
                <a:latin typeface="Segoe UI"/>
                <a:ea typeface="Segoe UI"/>
                <a:cs typeface="Segoe UI"/>
              </a:defRPr>
            </a:defPPr>
            <a:lvl1pPr>
              <a:buNone/>
              <a:defRPr sz="2100" b="0">
                <a:solidFill>
                  <a:srgbClr val="F4F4F2"/>
                </a:solidFill>
                <a:latin typeface="Segoe UI"/>
                <a:ea typeface="Segoe UI"/>
                <a:cs typeface="Segoe UI"/>
              </a:defRPr>
            </a:lvl1pPr>
            <a:lvl2pPr>
              <a:buNone/>
              <a:defRPr sz="2100" b="0">
                <a:solidFill>
                  <a:srgbClr val="F4F4F2"/>
                </a:solidFill>
                <a:latin typeface="Segoe UI"/>
                <a:ea typeface="Segoe UI"/>
                <a:cs typeface="Segoe UI"/>
              </a:defRPr>
            </a:lvl2pPr>
            <a:lvl3pPr>
              <a:buNone/>
              <a:defRPr sz="2100" b="0">
                <a:solidFill>
                  <a:srgbClr val="F4F4F2"/>
                </a:solidFill>
                <a:latin typeface="Segoe UI"/>
                <a:ea typeface="Segoe UI"/>
                <a:cs typeface="Segoe UI"/>
              </a:defRPr>
            </a:lvl3pPr>
            <a:lvl4pPr>
              <a:buNone/>
              <a:defRPr sz="2100" b="0">
                <a:solidFill>
                  <a:srgbClr val="F4F4F2"/>
                </a:solidFill>
                <a:latin typeface="Segoe UI"/>
                <a:ea typeface="Segoe UI"/>
                <a:cs typeface="Segoe UI"/>
              </a:defRPr>
            </a:lvl4pPr>
            <a:lvl5pPr>
              <a:buNone/>
              <a:defRPr sz="2100" b="0">
                <a:solidFill>
                  <a:srgbClr val="F4F4F2"/>
                </a:solidFill>
                <a:latin typeface="Segoe UI"/>
                <a:ea typeface="Segoe UI"/>
                <a:cs typeface="Segoe UI"/>
              </a:defRPr>
            </a:lvl5pPr>
            <a:lvl6pPr>
              <a:buNone/>
              <a:defRPr sz="2100" b="0">
                <a:solidFill>
                  <a:srgbClr val="F4F4F2"/>
                </a:solidFill>
                <a:latin typeface="Segoe UI"/>
                <a:ea typeface="Segoe UI"/>
                <a:cs typeface="Segoe UI"/>
              </a:defRPr>
            </a:lvl6pPr>
            <a:lvl7pPr>
              <a:buNone/>
              <a:defRPr sz="2100" b="0">
                <a:solidFill>
                  <a:srgbClr val="F4F4F2"/>
                </a:solidFill>
                <a:latin typeface="Segoe UI"/>
                <a:ea typeface="Segoe UI"/>
                <a:cs typeface="Segoe UI"/>
              </a:defRPr>
            </a:lvl7pPr>
            <a:lvl8pPr>
              <a:buNone/>
              <a:defRPr sz="2100" b="0">
                <a:solidFill>
                  <a:srgbClr val="F4F4F2"/>
                </a:solidFill>
                <a:latin typeface="Segoe UI"/>
                <a:ea typeface="Segoe UI"/>
                <a:cs typeface="Segoe UI"/>
              </a:defRPr>
            </a:lvl8pPr>
            <a:lvl9pPr>
              <a:buNone/>
              <a:defRPr sz="2100" b="0">
                <a:solidFill>
                  <a:srgbClr val="F4F4F2"/>
                </a:solidFill>
                <a:latin typeface="Segoe UI"/>
                <a:ea typeface="Segoe UI"/>
                <a:cs typeface="Segoe UI"/>
              </a:defRPr>
            </a:lvl9pPr>
          </a:lstStyle>
          <a:p xmlns:a="http://schemas.openxmlformats.org/drawingml/2006/main">
            <a:pPr>
              <a:buNone/>
              <a:defRPr sz="2100" b="0">
                <a:solidFill>
                  <a:srgbClr val="F4F4F2"/>
                </a:solidFill>
                <a:latin typeface="Segoe UI"/>
                <a:ea typeface="Segoe UI"/>
                <a:cs typeface="Segoe UI"/>
              </a:defRPr>
            </a:pPr>
            <a:r>
              <a:rPr sz="2100" b="0">
                <a:solidFill>
                  <a:srgbClr val="F4F4F2"/>
                </a:solidFill>
                <a:latin typeface="Segoe UI"/>
                <a:ea typeface="Segoe UI"/>
                <a:cs typeface="Segoe UI"/>
              </a:rPr>
              <a:t>Target 50 participants for four weeks. Measure completed tasks and repeat use.</a:t>
            </a:r>
          </a:p>
        </p:txBody>
      </p:sp>
      <p:sp>
        <p:nvSpPr>
          <p:cNvPr id="11" name="">
            <a:extLst xmlns:a="http://schemas.openxmlformats.org/drawingml/2006/main">
              <a:ext uri="{FF2B5EF4-FFF2-40B4-BE49-F238E27FC236}">
                <a16:creationId xmlns:a16="http://schemas.microsoft.com/office/drawing/2014/main" id="{5E42AB77-EE6E-40E2-8D2E-C19C4EC22829}"/>
              </a:ext>
            </a:extLst>
          </p:cNvPr>
          <p:cNvSpPr>
            <a:spLocks xmlns:a="http://schemas.openxmlformats.org/drawingml/2006/main" noGrp="1"/>
          </p:cNvSpPr>
          <p:nvPr/>
        </p:nvSpPr>
        <p:spPr>
          <a:xfrm xmlns:a="http://schemas.openxmlformats.org/drawingml/2006/main">
            <a:off x="7924800" y="2381250"/>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Convert</a:t>
            </a:r>
          </a:p>
        </p:txBody>
      </p:sp>
      <p:sp>
        <p:nvSpPr>
          <p:cNvPr id="12" name="">
            <a:extLst xmlns:a="http://schemas.openxmlformats.org/drawingml/2006/main">
              <a:ext uri="{FF2B5EF4-FFF2-40B4-BE49-F238E27FC236}">
                <a16:creationId xmlns:a16="http://schemas.microsoft.com/office/drawing/2014/main" id="{BD24541A-CCD0-4CAA-B719-3F81BD57DE31}"/>
              </a:ext>
            </a:extLst>
          </p:cNvPr>
          <p:cNvSpPr>
            <a:spLocks xmlns:a="http://schemas.openxmlformats.org/drawingml/2006/main" noGrp="1"/>
          </p:cNvSpPr>
          <p:nvPr/>
        </p:nvSpPr>
        <p:spPr>
          <a:xfrm xmlns:a="http://schemas.openxmlformats.org/drawingml/2006/main">
            <a:off x="7924800" y="3219450"/>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F4F4F2"/>
                </a:solidFill>
                <a:latin typeface="Segoe UI"/>
                <a:ea typeface="Segoe UI"/>
                <a:cs typeface="Segoe UI"/>
              </a:defRPr>
            </a:defPPr>
            <a:lvl1pPr>
              <a:buNone/>
              <a:defRPr sz="2100" b="0">
                <a:solidFill>
                  <a:srgbClr val="F4F4F2"/>
                </a:solidFill>
                <a:latin typeface="Segoe UI"/>
                <a:ea typeface="Segoe UI"/>
                <a:cs typeface="Segoe UI"/>
              </a:defRPr>
            </a:lvl1pPr>
            <a:lvl2pPr>
              <a:buNone/>
              <a:defRPr sz="2100" b="0">
                <a:solidFill>
                  <a:srgbClr val="F4F4F2"/>
                </a:solidFill>
                <a:latin typeface="Segoe UI"/>
                <a:ea typeface="Segoe UI"/>
                <a:cs typeface="Segoe UI"/>
              </a:defRPr>
            </a:lvl2pPr>
            <a:lvl3pPr>
              <a:buNone/>
              <a:defRPr sz="2100" b="0">
                <a:solidFill>
                  <a:srgbClr val="F4F4F2"/>
                </a:solidFill>
                <a:latin typeface="Segoe UI"/>
                <a:ea typeface="Segoe UI"/>
                <a:cs typeface="Segoe UI"/>
              </a:defRPr>
            </a:lvl3pPr>
            <a:lvl4pPr>
              <a:buNone/>
              <a:defRPr sz="2100" b="0">
                <a:solidFill>
                  <a:srgbClr val="F4F4F2"/>
                </a:solidFill>
                <a:latin typeface="Segoe UI"/>
                <a:ea typeface="Segoe UI"/>
                <a:cs typeface="Segoe UI"/>
              </a:defRPr>
            </a:lvl4pPr>
            <a:lvl5pPr>
              <a:buNone/>
              <a:defRPr sz="2100" b="0">
                <a:solidFill>
                  <a:srgbClr val="F4F4F2"/>
                </a:solidFill>
                <a:latin typeface="Segoe UI"/>
                <a:ea typeface="Segoe UI"/>
                <a:cs typeface="Segoe UI"/>
              </a:defRPr>
            </a:lvl5pPr>
            <a:lvl6pPr>
              <a:buNone/>
              <a:defRPr sz="2100" b="0">
                <a:solidFill>
                  <a:srgbClr val="F4F4F2"/>
                </a:solidFill>
                <a:latin typeface="Segoe UI"/>
                <a:ea typeface="Segoe UI"/>
                <a:cs typeface="Segoe UI"/>
              </a:defRPr>
            </a:lvl6pPr>
            <a:lvl7pPr>
              <a:buNone/>
              <a:defRPr sz="2100" b="0">
                <a:solidFill>
                  <a:srgbClr val="F4F4F2"/>
                </a:solidFill>
                <a:latin typeface="Segoe UI"/>
                <a:ea typeface="Segoe UI"/>
                <a:cs typeface="Segoe UI"/>
              </a:defRPr>
            </a:lvl7pPr>
            <a:lvl8pPr>
              <a:buNone/>
              <a:defRPr sz="2100" b="0">
                <a:solidFill>
                  <a:srgbClr val="F4F4F2"/>
                </a:solidFill>
                <a:latin typeface="Segoe UI"/>
                <a:ea typeface="Segoe UI"/>
                <a:cs typeface="Segoe UI"/>
              </a:defRPr>
            </a:lvl8pPr>
            <a:lvl9pPr>
              <a:buNone/>
              <a:defRPr sz="2100" b="0">
                <a:solidFill>
                  <a:srgbClr val="F4F4F2"/>
                </a:solidFill>
                <a:latin typeface="Segoe UI"/>
                <a:ea typeface="Segoe UI"/>
                <a:cs typeface="Segoe UI"/>
              </a:defRPr>
            </a:lvl9pPr>
          </a:lstStyle>
          <a:p xmlns:a="http://schemas.openxmlformats.org/drawingml/2006/main">
            <a:pPr>
              <a:buNone/>
              <a:defRPr sz="2100" b="0">
                <a:solidFill>
                  <a:srgbClr val="F4F4F2"/>
                </a:solidFill>
                <a:latin typeface="Segoe UI"/>
                <a:ea typeface="Segoe UI"/>
                <a:cs typeface="Segoe UI"/>
              </a:defRPr>
            </a:pPr>
            <a:r>
              <a:rPr sz="2100" b="0">
                <a:solidFill>
                  <a:srgbClr val="F4F4F2"/>
                </a:solidFill>
                <a:latin typeface="Segoe UI"/>
                <a:ea typeface="Segoe UI"/>
                <a:cs typeface="Segoe UI"/>
              </a:rPr>
              <a:t>Offer a paid plan to returning users. Use their feedback to choose what to build next.</a:t>
            </a:r>
          </a:p>
        </p:txBody>
      </p:sp>
      <p:sp>
        <p:nvSpPr>
          <p:cNvPr id="13" name="">
            <a:extLst xmlns:a="http://schemas.openxmlformats.org/drawingml/2006/main">
              <a:ext uri="{FF2B5EF4-FFF2-40B4-BE49-F238E27FC236}">
                <a16:creationId xmlns:a16="http://schemas.microsoft.com/office/drawing/2014/main" id="{D5442B6E-F1FB-4F72-9ADF-5BABEEF40C98}"/>
              </a:ext>
            </a:extLst>
          </p:cNvPr>
          <p:cNvSpPr>
            <a:spLocks xmlns:a="http://schemas.openxmlformats.org/drawingml/2006/main" noGrp="1"/>
          </p:cNvSpPr>
          <p:nvPr/>
        </p:nvSpPr>
        <p:spPr>
          <a:xfrm xmlns:a="http://schemas.openxmlformats.org/drawingml/2006/main">
            <a:off x="609600" y="561022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BDECE7"/>
                </a:solidFill>
                <a:latin typeface="Segoe UI"/>
                <a:ea typeface="Segoe UI"/>
                <a:cs typeface="Segoe UI"/>
              </a:defRPr>
            </a:defPPr>
            <a:lvl1pPr>
              <a:buNone/>
              <a:defRPr sz="2250" b="0">
                <a:solidFill>
                  <a:srgbClr val="BDECE7"/>
                </a:solidFill>
                <a:latin typeface="Segoe UI"/>
                <a:ea typeface="Segoe UI"/>
                <a:cs typeface="Segoe UI"/>
              </a:defRPr>
            </a:lvl1pPr>
            <a:lvl2pPr>
              <a:buNone/>
              <a:defRPr sz="2250" b="0">
                <a:solidFill>
                  <a:srgbClr val="BDECE7"/>
                </a:solidFill>
                <a:latin typeface="Segoe UI"/>
                <a:ea typeface="Segoe UI"/>
                <a:cs typeface="Segoe UI"/>
              </a:defRPr>
            </a:lvl2pPr>
            <a:lvl3pPr>
              <a:buNone/>
              <a:defRPr sz="2250" b="0">
                <a:solidFill>
                  <a:srgbClr val="BDECE7"/>
                </a:solidFill>
                <a:latin typeface="Segoe UI"/>
                <a:ea typeface="Segoe UI"/>
                <a:cs typeface="Segoe UI"/>
              </a:defRPr>
            </a:lvl3pPr>
            <a:lvl4pPr>
              <a:buNone/>
              <a:defRPr sz="2250" b="0">
                <a:solidFill>
                  <a:srgbClr val="BDECE7"/>
                </a:solidFill>
                <a:latin typeface="Segoe UI"/>
                <a:ea typeface="Segoe UI"/>
                <a:cs typeface="Segoe UI"/>
              </a:defRPr>
            </a:lvl4pPr>
            <a:lvl5pPr>
              <a:buNone/>
              <a:defRPr sz="2250" b="0">
                <a:solidFill>
                  <a:srgbClr val="BDECE7"/>
                </a:solidFill>
                <a:latin typeface="Segoe UI"/>
                <a:ea typeface="Segoe UI"/>
                <a:cs typeface="Segoe UI"/>
              </a:defRPr>
            </a:lvl5pPr>
            <a:lvl6pPr>
              <a:buNone/>
              <a:defRPr sz="2250" b="0">
                <a:solidFill>
                  <a:srgbClr val="BDECE7"/>
                </a:solidFill>
                <a:latin typeface="Segoe UI"/>
                <a:ea typeface="Segoe UI"/>
                <a:cs typeface="Segoe UI"/>
              </a:defRPr>
            </a:lvl6pPr>
            <a:lvl7pPr>
              <a:buNone/>
              <a:defRPr sz="2250" b="0">
                <a:solidFill>
                  <a:srgbClr val="BDECE7"/>
                </a:solidFill>
                <a:latin typeface="Segoe UI"/>
                <a:ea typeface="Segoe UI"/>
                <a:cs typeface="Segoe UI"/>
              </a:defRPr>
            </a:lvl7pPr>
            <a:lvl8pPr>
              <a:buNone/>
              <a:defRPr sz="2250" b="0">
                <a:solidFill>
                  <a:srgbClr val="BDECE7"/>
                </a:solidFill>
                <a:latin typeface="Segoe UI"/>
                <a:ea typeface="Segoe UI"/>
                <a:cs typeface="Segoe UI"/>
              </a:defRPr>
            </a:lvl8pPr>
            <a:lvl9pPr>
              <a:buNone/>
              <a:defRPr sz="2250" b="0">
                <a:solidFill>
                  <a:srgbClr val="BDECE7"/>
                </a:solidFill>
                <a:latin typeface="Segoe UI"/>
                <a:ea typeface="Segoe UI"/>
                <a:cs typeface="Segoe UI"/>
              </a:defRPr>
            </a:lvl9pPr>
          </a:lstStyle>
          <a:p xmlns:a="http://schemas.openxmlformats.org/drawingml/2006/main">
            <a:pPr>
              <a:buNone/>
              <a:defRPr sz="2250" b="0">
                <a:solidFill>
                  <a:srgbClr val="BDECE7"/>
                </a:solidFill>
                <a:latin typeface="Segoe UI"/>
                <a:ea typeface="Segoe UI"/>
                <a:cs typeface="Segoe UI"/>
              </a:defRPr>
            </a:pPr>
            <a:r>
              <a:rPr sz="2250" b="0">
                <a:solidFill>
                  <a:srgbClr val="BDECE7"/>
                </a:solidFill>
                <a:latin typeface="Segoe UI"/>
                <a:ea typeface="Segoe UI"/>
                <a:cs typeface="Segoe UI"/>
              </a:rPr>
              <a:t>Demo goal: one source, one workflow, one useful result.</a:t>
            </a:r>
          </a:p>
        </p:txBody>
      </p:sp>
    </p:spTree>
    <p:extLst>
      <p:ext uri="{BB962C8B-B14F-4D97-AF65-F5344CB8AC3E}">
        <p14:creationId xmlns:p14="http://schemas.microsoft.com/office/powerpoint/2010/main" val="2099879952"/>
      </p:ext>
    </p:extLst>
  </p:cSld>
</p:sld>
</file>

<file path=ppt/slides/slide10.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2E9C2420-1FED-4EC5-A59A-6550148F503B}"/>
              </a:ext>
            </a:extLst>
          </p:cNvPr>
          <p:cNvPicPr>
            <a:picLocks xmlns:a="http://schemas.openxmlformats.org/drawingml/2006/main" noChangeAspect="1"/>
          </p:cNvPicPr>
          <p:nvPr/>
        </p:nvPicPr>
        <p:blipFill>
          <a:blip xmlns:r="http://schemas.openxmlformats.org/officeDocument/2006/relationships" xmlns:a="http://schemas.openxmlformats.org/drawingml/2006/main" r:embed="R06439d0797d6462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9F2CDFC-CBDA-4B37-BA07-EA71C31BE6FF}"/>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FFB9D6D1-55BD-4C35-A8FA-8BC62E45E1CF}"/>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C9432918-1B15-4821-BC9E-4A330BC58544}"/>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10</a:t>
            </a:r>
          </a:p>
        </p:txBody>
      </p:sp>
      <p:sp>
        <p:nvSpPr>
          <p:cNvPr id="5" name="">
            <a:extLst xmlns:a="http://schemas.openxmlformats.org/drawingml/2006/main">
              <a:ext uri="{FF2B5EF4-FFF2-40B4-BE49-F238E27FC236}">
                <a16:creationId xmlns:a16="http://schemas.microsoft.com/office/drawing/2014/main" id="{43952689-1CA9-45A2-AF02-531C71DA0C19}"/>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Alternatives and product focus</a:t>
            </a:r>
          </a:p>
        </p:txBody>
      </p:sp>
      <p:sp>
        <p:nvSpPr>
          <p:cNvPr id="6" name="">
            <a:extLst xmlns:a="http://schemas.openxmlformats.org/drawingml/2006/main">
              <a:ext uri="{FF2B5EF4-FFF2-40B4-BE49-F238E27FC236}">
                <a16:creationId xmlns:a16="http://schemas.microsoft.com/office/drawing/2014/main" id="{5B7823B9-025F-448B-AF96-8B09A6EA392C}"/>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Positioning analysis from official product pages. No claim that competitors lack all overlapping features.</a:t>
            </a:r>
          </a:p>
        </p:txBody>
      </p:sp>
      <p:graphicFrame>
        <p:nvGraphicFramePr>
          <p:cNvPr id="7" name="">
            <a:extLst xmlns:a="http://schemas.openxmlformats.org/drawingml/2006/main">
              <a:ext uri="{FF2B5EF4-FFF2-40B4-BE49-F238E27FC236}">
                <a16:creationId xmlns:a16="http://schemas.microsoft.com/office/drawing/2014/main" id="{204408D4-2671-4084-A71D-82D5C5F31B70}"/>
              </a:ext>
            </a:extLst>
          </p:cNvPr>
          <p:cNvGraphicFramePr/>
          <p:nvPr/>
        </p:nvGraphicFramePr>
        <p:xfrm>
          <a:off xmlns:a="http://schemas.openxmlformats.org/drawingml/2006/main" x="609600" y="2238375"/>
          <a:ext xmlns:a="http://schemas.openxmlformats.org/drawingml/2006/main" cx="10972800" cy="3495675"/>
        </p:xfrm>
        <a:graphic xmlns:a="http://schemas.openxmlformats.org/drawingml/2006/main">
          <a:graphicData uri="http://schemas.openxmlformats.org/drawingml/2006/table">
            <a:tbl>
              <a:tblPr firstRow="1" bandRow="0"/>
              <a:tblGrid>
                <a:gridCol w="2343150"/>
                <a:gridCol w="3886200"/>
                <a:gridCol w="4743450"/>
              </a:tblGrid>
              <a:tr h="699135">
                <a:tc>
                  <a:txBody>
                    <a:bodyPr wrap="square" lIns="114300" tIns="114300" rIns="114300" bIns="114300">
                      <a:noAutofit/>
                    </a:bodyPr>
                    <a:lstStyle/>
                    <a:p>
                      <a:r>
                        <a:rPr sz="1800" b="1">
                          <a:solidFill>
                            <a:srgbClr val="BDECE7"/>
                          </a:solidFill>
                          <a:latin typeface="Segoe UI"/>
                          <a:ea typeface="Segoe UI"/>
                          <a:cs typeface="Segoe UI"/>
                        </a:rPr>
                        <a:t>Alternative</a:t>
                      </a:r>
                    </a:p>
                  </a:txBody>
                  <a:tcPr marL="91440" marR="91440" marT="45720" marB="45720">
                    <a:lnL w="6668">
                      <a:solidFill>
                        <a:srgbClr val="537077"/>
                      </a:solidFill>
                      <a:prstDash val="solid"/>
                    </a:lnL>
                    <a:lnR w="6668">
                      <a:solidFill>
                        <a:srgbClr val="537077"/>
                      </a:solidFill>
                      <a:prstDash val="solid"/>
                    </a:lnR>
                    <a:lnT w="6668">
                      <a:solidFill>
                        <a:srgbClr val="537077"/>
                      </a:solidFill>
                      <a:prstDash val="solid"/>
                    </a:lnT>
                    <a:lnB w="6668">
                      <a:solidFill>
                        <a:srgbClr val="537077"/>
                      </a:solidFill>
                      <a:prstDash val="solid"/>
                    </a:lnB>
                    <a:solidFill>
                      <a:srgbClr val="18383C"/>
                    </a:solidFill>
                  </a:tcPr>
                </a:tc>
                <a:tc>
                  <a:txBody>
                    <a:bodyPr wrap="square" lIns="114300" tIns="114300" rIns="114300" bIns="114300">
                      <a:noAutofit/>
                    </a:bodyPr>
                    <a:lstStyle/>
                    <a:p>
                      <a:r>
                        <a:rPr sz="1800" b="1">
                          <a:solidFill>
                            <a:srgbClr val="BDECE7"/>
                          </a:solidFill>
                          <a:latin typeface="Segoe UI"/>
                          <a:ea typeface="Segoe UI"/>
                          <a:cs typeface="Segoe UI"/>
                        </a:rPr>
                        <a:t>Established focus</a:t>
                      </a:r>
                    </a:p>
                  </a:txBody>
                  <a:tcPr marL="91440" marR="91440" marT="45720" marB="45720">
                    <a:lnR w="6668">
                      <a:solidFill>
                        <a:srgbClr val="537077"/>
                      </a:solidFill>
                      <a:prstDash val="solid"/>
                    </a:lnR>
                    <a:lnT w="6668">
                      <a:solidFill>
                        <a:srgbClr val="537077"/>
                      </a:solidFill>
                      <a:prstDash val="solid"/>
                    </a:lnT>
                    <a:lnB w="6668">
                      <a:solidFill>
                        <a:srgbClr val="537077"/>
                      </a:solidFill>
                      <a:prstDash val="solid"/>
                    </a:lnB>
                    <a:solidFill>
                      <a:srgbClr val="18383C"/>
                    </a:solidFill>
                  </a:tcPr>
                </a:tc>
                <a:tc>
                  <a:txBody>
                    <a:bodyPr wrap="square" lIns="114300" tIns="114300" rIns="114300" bIns="114300">
                      <a:noAutofit/>
                    </a:bodyPr>
                    <a:lstStyle/>
                    <a:p>
                      <a:r>
                        <a:rPr sz="1800" b="1">
                          <a:solidFill>
                            <a:srgbClr val="BDECE7"/>
                          </a:solidFill>
                          <a:latin typeface="Segoe UI"/>
                          <a:ea typeface="Segoe UI"/>
                          <a:cs typeface="Segoe UI"/>
                        </a:rPr>
                        <a:t>Azula’s proposed emphasis</a:t>
                      </a:r>
                    </a:p>
                  </a:txBody>
                  <a:tcPr marL="91440" marR="91440" marT="45720" marB="45720">
                    <a:lnR w="6668">
                      <a:solidFill>
                        <a:srgbClr val="537077"/>
                      </a:solidFill>
                      <a:prstDash val="solid"/>
                    </a:lnR>
                    <a:lnT w="6668">
                      <a:solidFill>
                        <a:srgbClr val="537077"/>
                      </a:solidFill>
                      <a:prstDash val="solid"/>
                    </a:lnT>
                    <a:lnB w="6668">
                      <a:solidFill>
                        <a:srgbClr val="537077"/>
                      </a:solidFill>
                      <a:prstDash val="solid"/>
                    </a:lnB>
                    <a:solidFill>
                      <a:srgbClr val="18383C"/>
                    </a:solidFill>
                  </a:tcPr>
                </a:tc>
              </a:tr>
              <a:tr h="699135">
                <a:tc>
                  <a:txBody>
                    <a:bodyPr wrap="square" lIns="114300" tIns="114300" rIns="114300" bIns="114300">
                      <a:noAutofit/>
                    </a:bodyPr>
                    <a:lstStyle/>
                    <a:p>
                      <a:r>
                        <a:rPr sz="1800" b="0">
                          <a:solidFill>
                            <a:srgbClr val="F4F4F2"/>
                          </a:solidFill>
                          <a:latin typeface="Segoe UI"/>
                          <a:ea typeface="Segoe UI"/>
                          <a:cs typeface="Segoe UI"/>
                        </a:rPr>
                        <a:t>Notion AI</a:t>
                      </a:r>
                    </a:p>
                  </a:txBody>
                  <a:tcPr marL="91440" marR="91440" marT="45720" marB="45720">
                    <a:lnL w="6668">
                      <a:solidFill>
                        <a:srgbClr val="537077"/>
                      </a:solidFill>
                      <a:prstDash val="solid"/>
                    </a:lnL>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00" b="0">
                          <a:solidFill>
                            <a:srgbClr val="F4F4F2"/>
                          </a:solidFill>
                          <a:latin typeface="Segoe UI"/>
                          <a:ea typeface="Segoe UI"/>
                          <a:cs typeface="Segoe UI"/>
                        </a:rPr>
                        <a:t>Team knowledge and agents</a:t>
                      </a:r>
                    </a:p>
                  </a:txBody>
                  <a:tcPr marL="91440" marR="91440" marT="45720" marB="45720">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00" b="0">
                          <a:solidFill>
                            <a:srgbClr val="F4F4F2"/>
                          </a:solidFill>
                          <a:latin typeface="Segoe UI"/>
                          <a:ea typeface="Segoe UI"/>
                          <a:cs typeface="Segoe UI"/>
                        </a:rPr>
                        <a:t>Personal context carried into making</a:t>
                      </a:r>
                    </a:p>
                  </a:txBody>
                  <a:tcPr marL="91440" marR="91440" marT="45720" marB="45720">
                    <a:lnR w="6668">
                      <a:solidFill>
                        <a:srgbClr val="537077"/>
                      </a:solidFill>
                      <a:prstDash val="solid"/>
                    </a:lnR>
                    <a:lnB w="6668">
                      <a:solidFill>
                        <a:srgbClr val="537077"/>
                      </a:solidFill>
                      <a:prstDash val="solid"/>
                    </a:lnB>
                    <a:solidFill>
                      <a:srgbClr val="06191F"/>
                    </a:solidFill>
                  </a:tcPr>
                </a:tc>
              </a:tr>
              <a:tr h="699135">
                <a:tc>
                  <a:txBody>
                    <a:bodyPr wrap="square" lIns="114300" tIns="114300" rIns="114300" bIns="114300">
                      <a:noAutofit/>
                    </a:bodyPr>
                    <a:lstStyle/>
                    <a:p>
                      <a:r>
                        <a:rPr sz="1800" b="0">
                          <a:solidFill>
                            <a:srgbClr val="F4F4F2"/>
                          </a:solidFill>
                          <a:latin typeface="Segoe UI"/>
                          <a:ea typeface="Segoe UI"/>
                          <a:cs typeface="Segoe UI"/>
                        </a:rPr>
                        <a:t>Obsidian</a:t>
                      </a:r>
                    </a:p>
                  </a:txBody>
                  <a:tcPr marL="91440" marR="91440" marT="45720" marB="45720">
                    <a:lnL w="6668">
                      <a:solidFill>
                        <a:srgbClr val="537077"/>
                      </a:solidFill>
                      <a:prstDash val="solid"/>
                    </a:lnL>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00" b="0">
                          <a:solidFill>
                            <a:srgbClr val="F4F4F2"/>
                          </a:solidFill>
                          <a:latin typeface="Segoe UI"/>
                          <a:ea typeface="Segoe UI"/>
                          <a:cs typeface="Segoe UI"/>
                        </a:rPr>
                        <a:t>Linked, private notes</a:t>
                      </a:r>
                    </a:p>
                  </a:txBody>
                  <a:tcPr marL="91440" marR="91440" marT="45720" marB="45720">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00" b="0">
                          <a:solidFill>
                            <a:srgbClr val="F4F4F2"/>
                          </a:solidFill>
                          <a:latin typeface="Segoe UI"/>
                          <a:ea typeface="Segoe UI"/>
                          <a:cs typeface="Segoe UI"/>
                        </a:rPr>
                        <a:t>Visual practice beside the library</a:t>
                      </a:r>
                    </a:p>
                  </a:txBody>
                  <a:tcPr marL="91440" marR="91440" marT="45720" marB="45720">
                    <a:lnR w="6668">
                      <a:solidFill>
                        <a:srgbClr val="537077"/>
                      </a:solidFill>
                      <a:prstDash val="solid"/>
                    </a:lnR>
                    <a:lnB w="6668">
                      <a:solidFill>
                        <a:srgbClr val="537077"/>
                      </a:solidFill>
                      <a:prstDash val="solid"/>
                    </a:lnB>
                    <a:solidFill>
                      <a:srgbClr val="06191F"/>
                    </a:solidFill>
                  </a:tcPr>
                </a:tc>
              </a:tr>
              <a:tr h="699135">
                <a:tc>
                  <a:txBody>
                    <a:bodyPr wrap="square" lIns="114300" tIns="114300" rIns="114300" bIns="114300">
                      <a:noAutofit/>
                    </a:bodyPr>
                    <a:lstStyle/>
                    <a:p>
                      <a:r>
                        <a:rPr sz="1800" b="0">
                          <a:solidFill>
                            <a:srgbClr val="F4F4F2"/>
                          </a:solidFill>
                          <a:latin typeface="Segoe UI"/>
                          <a:ea typeface="Segoe UI"/>
                          <a:cs typeface="Segoe UI"/>
                        </a:rPr>
                        <a:t>ChatGPT study mode</a:t>
                      </a:r>
                    </a:p>
                  </a:txBody>
                  <a:tcPr marL="91440" marR="91440" marT="45720" marB="45720">
                    <a:lnL w="6668">
                      <a:solidFill>
                        <a:srgbClr val="537077"/>
                      </a:solidFill>
                      <a:prstDash val="solid"/>
                    </a:lnL>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00" b="0">
                          <a:solidFill>
                            <a:srgbClr val="F4F4F2"/>
                          </a:solidFill>
                          <a:latin typeface="Segoe UI"/>
                          <a:ea typeface="Segoe UI"/>
                          <a:cs typeface="Segoe UI"/>
                        </a:rPr>
                        <a:t>Conversational tutoring</a:t>
                      </a:r>
                    </a:p>
                  </a:txBody>
                  <a:tcPr marL="91440" marR="91440" marT="45720" marB="45720">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00" b="0">
                          <a:solidFill>
                            <a:srgbClr val="F4F4F2"/>
                          </a:solidFill>
                          <a:latin typeface="Segoe UI"/>
                          <a:ea typeface="Segoe UI"/>
                          <a:cs typeface="Segoe UI"/>
                        </a:rPr>
                        <a:t>Persistent spatial studies and routines</a:t>
                      </a:r>
                    </a:p>
                  </a:txBody>
                  <a:tcPr marL="91440" marR="91440" marT="45720" marB="45720">
                    <a:lnR w="6668">
                      <a:solidFill>
                        <a:srgbClr val="537077"/>
                      </a:solidFill>
                      <a:prstDash val="solid"/>
                    </a:lnR>
                    <a:lnB w="6668">
                      <a:solidFill>
                        <a:srgbClr val="537077"/>
                      </a:solidFill>
                      <a:prstDash val="solid"/>
                    </a:lnB>
                    <a:solidFill>
                      <a:srgbClr val="06191F"/>
                    </a:solidFill>
                  </a:tcPr>
                </a:tc>
              </a:tr>
              <a:tr h="699135">
                <a:tc>
                  <a:txBody>
                    <a:bodyPr wrap="square" lIns="114300" tIns="114300" rIns="114300" bIns="114300">
                      <a:noAutofit/>
                    </a:bodyPr>
                    <a:lstStyle/>
                    <a:p>
                      <a:r>
                        <a:rPr sz="1800" b="0">
                          <a:solidFill>
                            <a:srgbClr val="F4F4F2"/>
                          </a:solidFill>
                          <a:latin typeface="Segoe UI"/>
                          <a:ea typeface="Segoe UI"/>
                          <a:cs typeface="Segoe UI"/>
                        </a:rPr>
                        <a:t>Azula today</a:t>
                      </a:r>
                    </a:p>
                  </a:txBody>
                  <a:tcPr marL="91440" marR="91440" marT="45720" marB="45720">
                    <a:lnL w="6668">
                      <a:solidFill>
                        <a:srgbClr val="537077"/>
                      </a:solidFill>
                      <a:prstDash val="solid"/>
                    </a:lnL>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00" b="0">
                          <a:solidFill>
                            <a:srgbClr val="F4F4F2"/>
                          </a:solidFill>
                          <a:latin typeface="Segoe UI"/>
                          <a:ea typeface="Segoe UI"/>
                          <a:cs typeface="Segoe UI"/>
                        </a:rPr>
                        <a:t>Broad local prototype</a:t>
                      </a:r>
                    </a:p>
                  </a:txBody>
                  <a:tcPr marL="91440" marR="91440" marT="45720" marB="45720">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00" b="0">
                          <a:solidFill>
                            <a:srgbClr val="F4F4F2"/>
                          </a:solidFill>
                          <a:latin typeface="Segoe UI"/>
                          <a:ea typeface="Segoe UI"/>
                          <a:cs typeface="Segoe UI"/>
                        </a:rPr>
                        <a:t>A focused learning-to-project workflow</a:t>
                      </a:r>
                    </a:p>
                  </a:txBody>
                  <a:tcPr marL="91440" marR="91440" marT="45720" marB="45720">
                    <a:lnR w="6668">
                      <a:solidFill>
                        <a:srgbClr val="537077"/>
                      </a:solidFill>
                      <a:prstDash val="solid"/>
                    </a:lnR>
                    <a:lnB w="6668">
                      <a:solidFill>
                        <a:srgbClr val="537077"/>
                      </a:solidFill>
                      <a:prstDash val="solid"/>
                    </a:lnB>
                    <a:solidFill>
                      <a:srgbClr val="06191F"/>
                    </a:solidFill>
                  </a:tcPr>
                </a:tc>
              </a:tr>
            </a:tbl>
          </a:graphicData>
        </a:graphic>
      </p:graphicFrame>
    </p:spTree>
    <p:extLst>
      <p:ext uri="{BB962C8B-B14F-4D97-AF65-F5344CB8AC3E}">
        <p14:creationId xmlns:p14="http://schemas.microsoft.com/office/powerpoint/2010/main" val="1115299551"/>
      </p:ext>
    </p:extLst>
  </p:cSld>
</p:sld>
</file>

<file path=ppt/slides/slide11.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25B73D43-75AA-4D7A-BB49-3E2BBD6C85E2}"/>
              </a:ext>
            </a:extLst>
          </p:cNvPr>
          <p:cNvPicPr>
            <a:picLocks xmlns:a="http://schemas.openxmlformats.org/drawingml/2006/main" noChangeAspect="1"/>
          </p:cNvPicPr>
          <p:nvPr/>
        </p:nvPicPr>
        <p:blipFill>
          <a:blip xmlns:r="http://schemas.openxmlformats.org/officeDocument/2006/relationships" xmlns:a="http://schemas.openxmlformats.org/drawingml/2006/main" r:embed="R3189d9c6967e4df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349D965-CA12-4F0D-B4D9-F017EF946642}"/>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EAA67E71-A4DE-41BB-949E-C0CF27AE1B08}"/>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51506F1C-3ADB-4BE5-ABC2-FC42D77695E8}"/>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11</a:t>
            </a:r>
          </a:p>
        </p:txBody>
      </p:sp>
      <p:sp>
        <p:nvSpPr>
          <p:cNvPr id="5" name="">
            <a:extLst xmlns:a="http://schemas.openxmlformats.org/drawingml/2006/main">
              <a:ext uri="{FF2B5EF4-FFF2-40B4-BE49-F238E27FC236}">
                <a16:creationId xmlns:a16="http://schemas.microsoft.com/office/drawing/2014/main" id="{AD154B2C-0C23-407C-B3A3-DC0A624804DF}"/>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Jeremiah White, Founder of Azula</a:t>
            </a:r>
          </a:p>
        </p:txBody>
      </p:sp>
      <p:sp>
        <p:nvSpPr>
          <p:cNvPr id="6" name="">
            <a:extLst xmlns:a="http://schemas.openxmlformats.org/drawingml/2006/main">
              <a:ext uri="{FF2B5EF4-FFF2-40B4-BE49-F238E27FC236}">
                <a16:creationId xmlns:a16="http://schemas.microsoft.com/office/drawing/2014/main" id="{DCDBE786-D1CF-425D-86B0-DD3D3814DB94}"/>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Next 90 days: make one workflow reliable, run a measured pilot, test pricing. First-time founder, building part-time after school · Plainfield, Illinois · not yet incorporated.</a:t>
            </a:r>
          </a:p>
        </p:txBody>
      </p:sp>
      <p:sp>
        <p:nvSpPr>
          <p:cNvPr id="7" name="">
            <a:extLst xmlns:a="http://schemas.openxmlformats.org/drawingml/2006/main">
              <a:ext uri="{FF2B5EF4-FFF2-40B4-BE49-F238E27FC236}">
                <a16:creationId xmlns:a16="http://schemas.microsoft.com/office/drawing/2014/main" id="{AC3ADBA0-0B50-4C2B-B020-70B88B442B3B}"/>
              </a:ext>
            </a:extLst>
          </p:cNvPr>
          <p:cNvSpPr>
            <a:spLocks xmlns:a="http://schemas.openxmlformats.org/drawingml/2006/main" noGrp="1"/>
          </p:cNvSpPr>
          <p:nvPr/>
        </p:nvSpPr>
        <p:spPr>
          <a:xfrm xmlns:a="http://schemas.openxmlformats.org/drawingml/2006/main">
            <a:off x="609600" y="2143125"/>
            <a:ext cx="1057275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0">
                <a:solidFill>
                  <a:srgbClr val="F4F4F2"/>
                </a:solidFill>
                <a:latin typeface="Segoe UI"/>
                <a:ea typeface="Segoe UI"/>
                <a:cs typeface="Segoe UI"/>
              </a:defRPr>
            </a:defPPr>
            <a:lvl1pPr>
              <a:buNone/>
              <a:defRPr sz="2625" b="0">
                <a:solidFill>
                  <a:srgbClr val="F4F4F2"/>
                </a:solidFill>
                <a:latin typeface="Segoe UI"/>
                <a:ea typeface="Segoe UI"/>
                <a:cs typeface="Segoe UI"/>
              </a:defRPr>
            </a:lvl1pPr>
            <a:lvl2pPr>
              <a:buNone/>
              <a:defRPr sz="2625" b="0">
                <a:solidFill>
                  <a:srgbClr val="F4F4F2"/>
                </a:solidFill>
                <a:latin typeface="Segoe UI"/>
                <a:ea typeface="Segoe UI"/>
                <a:cs typeface="Segoe UI"/>
              </a:defRPr>
            </a:lvl2pPr>
            <a:lvl3pPr>
              <a:buNone/>
              <a:defRPr sz="2625" b="0">
                <a:solidFill>
                  <a:srgbClr val="F4F4F2"/>
                </a:solidFill>
                <a:latin typeface="Segoe UI"/>
                <a:ea typeface="Segoe UI"/>
                <a:cs typeface="Segoe UI"/>
              </a:defRPr>
            </a:lvl3pPr>
            <a:lvl4pPr>
              <a:buNone/>
              <a:defRPr sz="2625" b="0">
                <a:solidFill>
                  <a:srgbClr val="F4F4F2"/>
                </a:solidFill>
                <a:latin typeface="Segoe UI"/>
                <a:ea typeface="Segoe UI"/>
                <a:cs typeface="Segoe UI"/>
              </a:defRPr>
            </a:lvl4pPr>
            <a:lvl5pPr>
              <a:buNone/>
              <a:defRPr sz="2625" b="0">
                <a:solidFill>
                  <a:srgbClr val="F4F4F2"/>
                </a:solidFill>
                <a:latin typeface="Segoe UI"/>
                <a:ea typeface="Segoe UI"/>
                <a:cs typeface="Segoe UI"/>
              </a:defRPr>
            </a:lvl5pPr>
            <a:lvl6pPr>
              <a:buNone/>
              <a:defRPr sz="2625" b="0">
                <a:solidFill>
                  <a:srgbClr val="F4F4F2"/>
                </a:solidFill>
                <a:latin typeface="Segoe UI"/>
                <a:ea typeface="Segoe UI"/>
                <a:cs typeface="Segoe UI"/>
              </a:defRPr>
            </a:lvl6pPr>
            <a:lvl7pPr>
              <a:buNone/>
              <a:defRPr sz="2625" b="0">
                <a:solidFill>
                  <a:srgbClr val="F4F4F2"/>
                </a:solidFill>
                <a:latin typeface="Segoe UI"/>
                <a:ea typeface="Segoe UI"/>
                <a:cs typeface="Segoe UI"/>
              </a:defRPr>
            </a:lvl7pPr>
            <a:lvl8pPr>
              <a:buNone/>
              <a:defRPr sz="2625" b="0">
                <a:solidFill>
                  <a:srgbClr val="F4F4F2"/>
                </a:solidFill>
                <a:latin typeface="Segoe UI"/>
                <a:ea typeface="Segoe UI"/>
                <a:cs typeface="Segoe UI"/>
              </a:defRPr>
            </a:lvl8pPr>
            <a:lvl9pPr>
              <a:buNone/>
              <a:defRPr sz="2625" b="0">
                <a:solidFill>
                  <a:srgbClr val="F4F4F2"/>
                </a:solidFill>
                <a:latin typeface="Segoe UI"/>
                <a:ea typeface="Segoe UI"/>
                <a:cs typeface="Segoe UI"/>
              </a:defRPr>
            </a:lvl9pPr>
          </a:lstStyle>
          <a:p xmlns:a="http://schemas.openxmlformats.org/drawingml/2006/main">
            <a:pPr>
              <a:buNone/>
              <a:defRPr sz="2625" b="0">
                <a:solidFill>
                  <a:srgbClr val="F4F4F2"/>
                </a:solidFill>
                <a:latin typeface="Segoe UI"/>
                <a:ea typeface="Segoe UI"/>
                <a:cs typeface="Segoe UI"/>
              </a:defRPr>
            </a:pPr>
            <a:r>
              <a:rPr sz="2625" b="0">
                <a:solidFill>
                  <a:srgbClr val="F4F4F2"/>
                </a:solidFill>
                <a:latin typeface="Segoe UI"/>
                <a:ea typeface="Segoe UI"/>
                <a:cs typeface="Segoe UI"/>
              </a:rPr>
              <a:t>“I’m building the workspace I needed: one place to study nursing, build with AI and start a business.”</a:t>
            </a:r>
          </a:p>
        </p:txBody>
      </p:sp>
      <p:sp>
        <p:nvSpPr>
          <p:cNvPr id="8" name="">
            <a:extLst xmlns:a="http://schemas.openxmlformats.org/drawingml/2006/main">
              <a:ext uri="{FF2B5EF4-FFF2-40B4-BE49-F238E27FC236}">
                <a16:creationId xmlns:a16="http://schemas.microsoft.com/office/drawing/2014/main" id="{5268D16E-1EDE-4076-A0BF-FE0B74BFC895}"/>
              </a:ext>
            </a:extLst>
          </p:cNvPr>
          <p:cNvSpPr>
            <a:spLocks xmlns:a="http://schemas.openxmlformats.org/drawingml/2006/main" noGrp="1"/>
          </p:cNvSpPr>
          <p:nvPr/>
        </p:nvSpPr>
        <p:spPr>
          <a:xfrm xmlns:a="http://schemas.openxmlformats.org/drawingml/2006/main">
            <a:off x="609600" y="3733800"/>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The healthcare path</a:t>
            </a:r>
          </a:p>
        </p:txBody>
      </p:sp>
      <p:sp>
        <p:nvSpPr>
          <p:cNvPr id="9" name="">
            <a:extLst xmlns:a="http://schemas.openxmlformats.org/drawingml/2006/main">
              <a:ext uri="{FF2B5EF4-FFF2-40B4-BE49-F238E27FC236}">
                <a16:creationId xmlns:a16="http://schemas.microsoft.com/office/drawing/2014/main" id="{EFF68B8A-2C87-438B-A7A3-BE62D408E788}"/>
              </a:ext>
            </a:extLst>
          </p:cNvPr>
          <p:cNvSpPr>
            <a:spLocks xmlns:a="http://schemas.openxmlformats.org/drawingml/2006/main" noGrp="1"/>
          </p:cNvSpPr>
          <p:nvPr/>
        </p:nvSpPr>
        <p:spPr>
          <a:xfrm xmlns:a="http://schemas.openxmlformats.org/drawingml/2006/main">
            <a:off x="609600" y="4572000"/>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F4F4F2"/>
                </a:solidFill>
                <a:latin typeface="Segoe UI"/>
                <a:ea typeface="Segoe UI"/>
                <a:cs typeface="Segoe UI"/>
              </a:defRPr>
            </a:defPPr>
            <a:lvl1pPr>
              <a:buNone/>
              <a:defRPr sz="1950" b="0">
                <a:solidFill>
                  <a:srgbClr val="F4F4F2"/>
                </a:solidFill>
                <a:latin typeface="Segoe UI"/>
                <a:ea typeface="Segoe UI"/>
                <a:cs typeface="Segoe UI"/>
              </a:defRPr>
            </a:lvl1pPr>
            <a:lvl2pPr>
              <a:buNone/>
              <a:defRPr sz="1950" b="0">
                <a:solidFill>
                  <a:srgbClr val="F4F4F2"/>
                </a:solidFill>
                <a:latin typeface="Segoe UI"/>
                <a:ea typeface="Segoe UI"/>
                <a:cs typeface="Segoe UI"/>
              </a:defRPr>
            </a:lvl2pPr>
            <a:lvl3pPr>
              <a:buNone/>
              <a:defRPr sz="1950" b="0">
                <a:solidFill>
                  <a:srgbClr val="F4F4F2"/>
                </a:solidFill>
                <a:latin typeface="Segoe UI"/>
                <a:ea typeface="Segoe UI"/>
                <a:cs typeface="Segoe UI"/>
              </a:defRPr>
            </a:lvl3pPr>
            <a:lvl4pPr>
              <a:buNone/>
              <a:defRPr sz="1950" b="0">
                <a:solidFill>
                  <a:srgbClr val="F4F4F2"/>
                </a:solidFill>
                <a:latin typeface="Segoe UI"/>
                <a:ea typeface="Segoe UI"/>
                <a:cs typeface="Segoe UI"/>
              </a:defRPr>
            </a:lvl4pPr>
            <a:lvl5pPr>
              <a:buNone/>
              <a:defRPr sz="1950" b="0">
                <a:solidFill>
                  <a:srgbClr val="F4F4F2"/>
                </a:solidFill>
                <a:latin typeface="Segoe UI"/>
                <a:ea typeface="Segoe UI"/>
                <a:cs typeface="Segoe UI"/>
              </a:defRPr>
            </a:lvl5pPr>
            <a:lvl6pPr>
              <a:buNone/>
              <a:defRPr sz="1950" b="0">
                <a:solidFill>
                  <a:srgbClr val="F4F4F2"/>
                </a:solidFill>
                <a:latin typeface="Segoe UI"/>
                <a:ea typeface="Segoe UI"/>
                <a:cs typeface="Segoe UI"/>
              </a:defRPr>
            </a:lvl6pPr>
            <a:lvl7pPr>
              <a:buNone/>
              <a:defRPr sz="1950" b="0">
                <a:solidFill>
                  <a:srgbClr val="F4F4F2"/>
                </a:solidFill>
                <a:latin typeface="Segoe UI"/>
                <a:ea typeface="Segoe UI"/>
                <a:cs typeface="Segoe UI"/>
              </a:defRPr>
            </a:lvl7pPr>
            <a:lvl8pPr>
              <a:buNone/>
              <a:defRPr sz="1950" b="0">
                <a:solidFill>
                  <a:srgbClr val="F4F4F2"/>
                </a:solidFill>
                <a:latin typeface="Segoe UI"/>
                <a:ea typeface="Segoe UI"/>
                <a:cs typeface="Segoe UI"/>
              </a:defRPr>
            </a:lvl8pPr>
            <a:lvl9pPr>
              <a:buNone/>
              <a:defRPr sz="1950" b="0">
                <a:solidFill>
                  <a:srgbClr val="F4F4F2"/>
                </a:solidFill>
                <a:latin typeface="Segoe UI"/>
                <a:ea typeface="Segoe UI"/>
                <a:cs typeface="Segoe UI"/>
              </a:defRPr>
            </a:lvl9pPr>
          </a:lstStyle>
          <a:p xmlns:a="http://schemas.openxmlformats.org/drawingml/2006/main">
            <a:pPr>
              <a:buNone/>
              <a:defRPr sz="1950" b="0">
                <a:solidFill>
                  <a:srgbClr val="F4F4F2"/>
                </a:solidFill>
                <a:latin typeface="Segoe UI"/>
                <a:ea typeface="Segoe UI"/>
                <a:cs typeface="Segoe UI"/>
              </a:defRPr>
            </a:pPr>
            <a:r>
              <a:rPr sz="1700" b="0">
                <a:solidFill>
                  <a:srgbClr val="F4F4F2"/>
                </a:solidFill>
                <a:latin typeface="Segoe UI"/>
                <a:ea typeface="Segoe UI"/>
                <a:cs typeface="Segoe UI"/>
              </a:rPr>
              <a:t>Nursing and business at Waubonsee, transferring to Loyola to become a nurse. End goal: his doctorate as a nurse practitioner (DNP).</a:t>
            </a:r>
          </a:p>
        </p:txBody>
      </p:sp>
      <p:sp>
        <p:nvSpPr>
          <p:cNvPr id="10" name="">
            <a:extLst xmlns:a="http://schemas.openxmlformats.org/drawingml/2006/main">
              <a:ext uri="{FF2B5EF4-FFF2-40B4-BE49-F238E27FC236}">
                <a16:creationId xmlns:a16="http://schemas.microsoft.com/office/drawing/2014/main" id="{81414DD7-3312-48DE-A74E-15B59A2AF797}"/>
              </a:ext>
            </a:extLst>
          </p:cNvPr>
          <p:cNvSpPr>
            <a:spLocks xmlns:a="http://schemas.openxmlformats.org/drawingml/2006/main" noGrp="1"/>
          </p:cNvSpPr>
          <p:nvPr/>
        </p:nvSpPr>
        <p:spPr>
          <a:xfrm xmlns:a="http://schemas.openxmlformats.org/drawingml/2006/main">
            <a:off x="4267200" y="3733800"/>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The AI builder</a:t>
            </a:r>
          </a:p>
        </p:txBody>
      </p:sp>
      <p:sp>
        <p:nvSpPr>
          <p:cNvPr id="11" name="">
            <a:extLst xmlns:a="http://schemas.openxmlformats.org/drawingml/2006/main">
              <a:ext uri="{FF2B5EF4-FFF2-40B4-BE49-F238E27FC236}">
                <a16:creationId xmlns:a16="http://schemas.microsoft.com/office/drawing/2014/main" id="{43B24290-8D79-40EC-90C0-00B7E9575D28}"/>
              </a:ext>
            </a:extLst>
          </p:cNvPr>
          <p:cNvSpPr>
            <a:spLocks xmlns:a="http://schemas.openxmlformats.org/drawingml/2006/main" noGrp="1"/>
          </p:cNvSpPr>
          <p:nvPr/>
        </p:nvSpPr>
        <p:spPr>
          <a:xfrm xmlns:a="http://schemas.openxmlformats.org/drawingml/2006/main">
            <a:off x="4267200" y="4572000"/>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F4F4F2"/>
                </a:solidFill>
                <a:latin typeface="Segoe UI"/>
                <a:ea typeface="Segoe UI"/>
                <a:cs typeface="Segoe UI"/>
              </a:defRPr>
            </a:defPPr>
            <a:lvl1pPr>
              <a:buNone/>
              <a:defRPr sz="1950" b="0">
                <a:solidFill>
                  <a:srgbClr val="F4F4F2"/>
                </a:solidFill>
                <a:latin typeface="Segoe UI"/>
                <a:ea typeface="Segoe UI"/>
                <a:cs typeface="Segoe UI"/>
              </a:defRPr>
            </a:lvl1pPr>
            <a:lvl2pPr>
              <a:buNone/>
              <a:defRPr sz="1950" b="0">
                <a:solidFill>
                  <a:srgbClr val="F4F4F2"/>
                </a:solidFill>
                <a:latin typeface="Segoe UI"/>
                <a:ea typeface="Segoe UI"/>
                <a:cs typeface="Segoe UI"/>
              </a:defRPr>
            </a:lvl2pPr>
            <a:lvl3pPr>
              <a:buNone/>
              <a:defRPr sz="1950" b="0">
                <a:solidFill>
                  <a:srgbClr val="F4F4F2"/>
                </a:solidFill>
                <a:latin typeface="Segoe UI"/>
                <a:ea typeface="Segoe UI"/>
                <a:cs typeface="Segoe UI"/>
              </a:defRPr>
            </a:lvl3pPr>
            <a:lvl4pPr>
              <a:buNone/>
              <a:defRPr sz="1950" b="0">
                <a:solidFill>
                  <a:srgbClr val="F4F4F2"/>
                </a:solidFill>
                <a:latin typeface="Segoe UI"/>
                <a:ea typeface="Segoe UI"/>
                <a:cs typeface="Segoe UI"/>
              </a:defRPr>
            </a:lvl4pPr>
            <a:lvl5pPr>
              <a:buNone/>
              <a:defRPr sz="1950" b="0">
                <a:solidFill>
                  <a:srgbClr val="F4F4F2"/>
                </a:solidFill>
                <a:latin typeface="Segoe UI"/>
                <a:ea typeface="Segoe UI"/>
                <a:cs typeface="Segoe UI"/>
              </a:defRPr>
            </a:lvl5pPr>
            <a:lvl6pPr>
              <a:buNone/>
              <a:defRPr sz="1950" b="0">
                <a:solidFill>
                  <a:srgbClr val="F4F4F2"/>
                </a:solidFill>
                <a:latin typeface="Segoe UI"/>
                <a:ea typeface="Segoe UI"/>
                <a:cs typeface="Segoe UI"/>
              </a:defRPr>
            </a:lvl6pPr>
            <a:lvl7pPr>
              <a:buNone/>
              <a:defRPr sz="1950" b="0">
                <a:solidFill>
                  <a:srgbClr val="F4F4F2"/>
                </a:solidFill>
                <a:latin typeface="Segoe UI"/>
                <a:ea typeface="Segoe UI"/>
                <a:cs typeface="Segoe UI"/>
              </a:defRPr>
            </a:lvl7pPr>
            <a:lvl8pPr>
              <a:buNone/>
              <a:defRPr sz="1950" b="0">
                <a:solidFill>
                  <a:srgbClr val="F4F4F2"/>
                </a:solidFill>
                <a:latin typeface="Segoe UI"/>
                <a:ea typeface="Segoe UI"/>
                <a:cs typeface="Segoe UI"/>
              </a:defRPr>
            </a:lvl8pPr>
            <a:lvl9pPr>
              <a:buNone/>
              <a:defRPr sz="1950" b="0">
                <a:solidFill>
                  <a:srgbClr val="F4F4F2"/>
                </a:solidFill>
                <a:latin typeface="Segoe UI"/>
                <a:ea typeface="Segoe UI"/>
                <a:cs typeface="Segoe UI"/>
              </a:defRPr>
            </a:lvl9pPr>
          </a:lstStyle>
          <a:p xmlns:a="http://schemas.openxmlformats.org/drawingml/2006/main">
            <a:pPr>
              <a:buNone/>
              <a:defRPr sz="1950" b="0">
                <a:solidFill>
                  <a:srgbClr val="F4F4F2"/>
                </a:solidFill>
                <a:latin typeface="Segoe UI"/>
                <a:ea typeface="Segoe UI"/>
                <a:cs typeface="Segoe UI"/>
              </a:defRPr>
            </a:pPr>
            <a:r>
              <a:rPr sz="1700" b="0">
                <a:solidFill>
                  <a:srgbClr val="F4F4F2"/>
                </a:solidFill>
                <a:latin typeface="Segoe UI"/>
                <a:ea typeface="Segoe UI"/>
                <a:cs typeface="Segoe UI"/>
              </a:rPr>
              <a:t>Fascinated by AI software and business tech. Builds Azula himself with AI: 12 centers, a 3D studio, a business HQ.</a:t>
            </a:r>
          </a:p>
        </p:txBody>
      </p:sp>
      <p:sp>
        <p:nvSpPr>
          <p:cNvPr id="12" name="">
            <a:extLst xmlns:a="http://schemas.openxmlformats.org/drawingml/2006/main">
              <a:ext uri="{FF2B5EF4-FFF2-40B4-BE49-F238E27FC236}">
                <a16:creationId xmlns:a16="http://schemas.microsoft.com/office/drawing/2014/main" id="{9AA11D28-9FE0-4D7E-BAF3-40DEE7C0EB5F}"/>
              </a:ext>
            </a:extLst>
          </p:cNvPr>
          <p:cNvSpPr>
            <a:spLocks xmlns:a="http://schemas.openxmlformats.org/drawingml/2006/main" noGrp="1"/>
          </p:cNvSpPr>
          <p:nvPr/>
        </p:nvSpPr>
        <p:spPr>
          <a:xfrm xmlns:a="http://schemas.openxmlformats.org/drawingml/2006/main">
            <a:off x="7924800" y="3733800"/>
            <a:ext cx="32575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BDECE7"/>
                </a:solidFill>
                <a:latin typeface="Segoe UI"/>
                <a:ea typeface="Segoe UI"/>
                <a:cs typeface="Segoe UI"/>
              </a:defRPr>
            </a:defPPr>
            <a:lvl1pPr>
              <a:buNone/>
              <a:defRPr sz="2325" b="1">
                <a:solidFill>
                  <a:srgbClr val="BDECE7"/>
                </a:solidFill>
                <a:latin typeface="Segoe UI"/>
                <a:ea typeface="Segoe UI"/>
                <a:cs typeface="Segoe UI"/>
              </a:defRPr>
            </a:lvl1pPr>
            <a:lvl2pPr>
              <a:buNone/>
              <a:defRPr sz="2325" b="1">
                <a:solidFill>
                  <a:srgbClr val="BDECE7"/>
                </a:solidFill>
                <a:latin typeface="Segoe UI"/>
                <a:ea typeface="Segoe UI"/>
                <a:cs typeface="Segoe UI"/>
              </a:defRPr>
            </a:lvl2pPr>
            <a:lvl3pPr>
              <a:buNone/>
              <a:defRPr sz="2325" b="1">
                <a:solidFill>
                  <a:srgbClr val="BDECE7"/>
                </a:solidFill>
                <a:latin typeface="Segoe UI"/>
                <a:ea typeface="Segoe UI"/>
                <a:cs typeface="Segoe UI"/>
              </a:defRPr>
            </a:lvl3pPr>
            <a:lvl4pPr>
              <a:buNone/>
              <a:defRPr sz="2325" b="1">
                <a:solidFill>
                  <a:srgbClr val="BDECE7"/>
                </a:solidFill>
                <a:latin typeface="Segoe UI"/>
                <a:ea typeface="Segoe UI"/>
                <a:cs typeface="Segoe UI"/>
              </a:defRPr>
            </a:lvl4pPr>
            <a:lvl5pPr>
              <a:buNone/>
              <a:defRPr sz="2325" b="1">
                <a:solidFill>
                  <a:srgbClr val="BDECE7"/>
                </a:solidFill>
                <a:latin typeface="Segoe UI"/>
                <a:ea typeface="Segoe UI"/>
                <a:cs typeface="Segoe UI"/>
              </a:defRPr>
            </a:lvl5pPr>
            <a:lvl6pPr>
              <a:buNone/>
              <a:defRPr sz="2325" b="1">
                <a:solidFill>
                  <a:srgbClr val="BDECE7"/>
                </a:solidFill>
                <a:latin typeface="Segoe UI"/>
                <a:ea typeface="Segoe UI"/>
                <a:cs typeface="Segoe UI"/>
              </a:defRPr>
            </a:lvl6pPr>
            <a:lvl7pPr>
              <a:buNone/>
              <a:defRPr sz="2325" b="1">
                <a:solidFill>
                  <a:srgbClr val="BDECE7"/>
                </a:solidFill>
                <a:latin typeface="Segoe UI"/>
                <a:ea typeface="Segoe UI"/>
                <a:cs typeface="Segoe UI"/>
              </a:defRPr>
            </a:lvl7pPr>
            <a:lvl8pPr>
              <a:buNone/>
              <a:defRPr sz="2325" b="1">
                <a:solidFill>
                  <a:srgbClr val="BDECE7"/>
                </a:solidFill>
                <a:latin typeface="Segoe UI"/>
                <a:ea typeface="Segoe UI"/>
                <a:cs typeface="Segoe UI"/>
              </a:defRPr>
            </a:lvl8pPr>
            <a:lvl9pPr>
              <a:buNone/>
              <a:defRPr sz="2325" b="1">
                <a:solidFill>
                  <a:srgbClr val="BDECE7"/>
                </a:solidFill>
                <a:latin typeface="Segoe UI"/>
                <a:ea typeface="Segoe UI"/>
                <a:cs typeface="Segoe UI"/>
              </a:defRPr>
            </a:lvl9pPr>
          </a:lstStyle>
          <a:p xmlns:a="http://schemas.openxmlformats.org/drawingml/2006/main">
            <a:pPr>
              <a:buNone/>
              <a:defRPr sz="2325" b="1">
                <a:solidFill>
                  <a:srgbClr val="BDECE7"/>
                </a:solidFill>
                <a:latin typeface="Segoe UI"/>
                <a:ea typeface="Segoe UI"/>
                <a:cs typeface="Segoe UI"/>
              </a:defRPr>
            </a:pPr>
            <a:r>
              <a:rPr sz="2325" b="1">
                <a:solidFill>
                  <a:srgbClr val="BDECE7"/>
                </a:solidFill>
                <a:latin typeface="Segoe UI"/>
                <a:ea typeface="Segoe UI"/>
                <a:cs typeface="Segoe UI"/>
              </a:rPr>
              <a:t>His own first user</a:t>
            </a:r>
          </a:p>
        </p:txBody>
      </p:sp>
      <p:sp>
        <p:nvSpPr>
          <p:cNvPr id="13" name="">
            <a:extLst xmlns:a="http://schemas.openxmlformats.org/drawingml/2006/main">
              <a:ext uri="{FF2B5EF4-FFF2-40B4-BE49-F238E27FC236}">
                <a16:creationId xmlns:a16="http://schemas.microsoft.com/office/drawing/2014/main" id="{372450DE-6441-4D90-8E5E-9F58FAEED2A0}"/>
              </a:ext>
            </a:extLst>
          </p:cNvPr>
          <p:cNvSpPr>
            <a:spLocks xmlns:a="http://schemas.openxmlformats.org/drawingml/2006/main" noGrp="1"/>
          </p:cNvSpPr>
          <p:nvPr/>
        </p:nvSpPr>
        <p:spPr>
          <a:xfrm xmlns:a="http://schemas.openxmlformats.org/drawingml/2006/main">
            <a:off x="7924800" y="4572000"/>
            <a:ext cx="32575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F4F4F2"/>
                </a:solidFill>
                <a:latin typeface="Segoe UI"/>
                <a:ea typeface="Segoe UI"/>
                <a:cs typeface="Segoe UI"/>
              </a:defRPr>
            </a:defPPr>
            <a:lvl1pPr>
              <a:buNone/>
              <a:defRPr sz="1950" b="0">
                <a:solidFill>
                  <a:srgbClr val="F4F4F2"/>
                </a:solidFill>
                <a:latin typeface="Segoe UI"/>
                <a:ea typeface="Segoe UI"/>
                <a:cs typeface="Segoe UI"/>
              </a:defRPr>
            </a:lvl1pPr>
            <a:lvl2pPr>
              <a:buNone/>
              <a:defRPr sz="1950" b="0">
                <a:solidFill>
                  <a:srgbClr val="F4F4F2"/>
                </a:solidFill>
                <a:latin typeface="Segoe UI"/>
                <a:ea typeface="Segoe UI"/>
                <a:cs typeface="Segoe UI"/>
              </a:defRPr>
            </a:lvl2pPr>
            <a:lvl3pPr>
              <a:buNone/>
              <a:defRPr sz="1950" b="0">
                <a:solidFill>
                  <a:srgbClr val="F4F4F2"/>
                </a:solidFill>
                <a:latin typeface="Segoe UI"/>
                <a:ea typeface="Segoe UI"/>
                <a:cs typeface="Segoe UI"/>
              </a:defRPr>
            </a:lvl3pPr>
            <a:lvl4pPr>
              <a:buNone/>
              <a:defRPr sz="1950" b="0">
                <a:solidFill>
                  <a:srgbClr val="F4F4F2"/>
                </a:solidFill>
                <a:latin typeface="Segoe UI"/>
                <a:ea typeface="Segoe UI"/>
                <a:cs typeface="Segoe UI"/>
              </a:defRPr>
            </a:lvl4pPr>
            <a:lvl5pPr>
              <a:buNone/>
              <a:defRPr sz="1950" b="0">
                <a:solidFill>
                  <a:srgbClr val="F4F4F2"/>
                </a:solidFill>
                <a:latin typeface="Segoe UI"/>
                <a:ea typeface="Segoe UI"/>
                <a:cs typeface="Segoe UI"/>
              </a:defRPr>
            </a:lvl5pPr>
            <a:lvl6pPr>
              <a:buNone/>
              <a:defRPr sz="1950" b="0">
                <a:solidFill>
                  <a:srgbClr val="F4F4F2"/>
                </a:solidFill>
                <a:latin typeface="Segoe UI"/>
                <a:ea typeface="Segoe UI"/>
                <a:cs typeface="Segoe UI"/>
              </a:defRPr>
            </a:lvl6pPr>
            <a:lvl7pPr>
              <a:buNone/>
              <a:defRPr sz="1950" b="0">
                <a:solidFill>
                  <a:srgbClr val="F4F4F2"/>
                </a:solidFill>
                <a:latin typeface="Segoe UI"/>
                <a:ea typeface="Segoe UI"/>
                <a:cs typeface="Segoe UI"/>
              </a:defRPr>
            </a:lvl7pPr>
            <a:lvl8pPr>
              <a:buNone/>
              <a:defRPr sz="1950" b="0">
                <a:solidFill>
                  <a:srgbClr val="F4F4F2"/>
                </a:solidFill>
                <a:latin typeface="Segoe UI"/>
                <a:ea typeface="Segoe UI"/>
                <a:cs typeface="Segoe UI"/>
              </a:defRPr>
            </a:lvl8pPr>
            <a:lvl9pPr>
              <a:buNone/>
              <a:defRPr sz="1950" b="0">
                <a:solidFill>
                  <a:srgbClr val="F4F4F2"/>
                </a:solidFill>
                <a:latin typeface="Segoe UI"/>
                <a:ea typeface="Segoe UI"/>
                <a:cs typeface="Segoe UI"/>
              </a:defRPr>
            </a:lvl9pPr>
          </a:lstStyle>
          <a:p xmlns:a="http://schemas.openxmlformats.org/drawingml/2006/main">
            <a:pPr>
              <a:buNone/>
              <a:defRPr sz="1950" b="0">
                <a:solidFill>
                  <a:srgbClr val="F4F4F2"/>
                </a:solidFill>
                <a:latin typeface="Segoe UI"/>
                <a:ea typeface="Segoe UI"/>
                <a:cs typeface="Segoe UI"/>
              </a:defRPr>
            </a:pPr>
            <a:r>
              <a:rPr sz="1700" b="0">
                <a:solidFill>
                  <a:srgbClr val="F4F4F2"/>
                </a:solidFill>
                <a:latin typeface="Segoe UI"/>
                <a:ea typeface="Segoe UI"/>
                <a:cs typeface="Segoe UI"/>
              </a:rPr>
              <a:t>Fascinated by anatomy websites, he built Analyst so anyone can keep updated tabs on their health. Business HQ is where he plans Azula’s LLC.</a:t>
            </a:r>
          </a:p>
        </p:txBody>
      </p:sp>
    </p:spTree>
    <p:extLst>
      <p:ext uri="{BB962C8B-B14F-4D97-AF65-F5344CB8AC3E}">
        <p14:creationId xmlns:p14="http://schemas.microsoft.com/office/powerpoint/2010/main" val="340796501"/>
      </p:ext>
    </p:extLst>
  </p:cSld>
</p:sld>
</file>

<file path=ppt/slides/slide12.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90CF853C-5877-4846-BED7-DE593DADCF87}"/>
              </a:ext>
            </a:extLst>
          </p:cNvPr>
          <p:cNvPicPr>
            <a:picLocks xmlns:a="http://schemas.openxmlformats.org/drawingml/2006/main" noChangeAspect="1"/>
          </p:cNvPicPr>
          <p:nvPr/>
        </p:nvPicPr>
        <p:blipFill>
          <a:blip xmlns:r="http://schemas.openxmlformats.org/officeDocument/2006/relationships" xmlns:a="http://schemas.openxmlformats.org/drawingml/2006/main" r:embed="Rbf6dbf5804c0400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ED3DD78-8298-4E8D-AF58-CAB8D0A9A9C2}"/>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F0098D97-9AAB-4AD0-A489-49E51BFB8049}"/>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18CC1B57-0CB3-41C4-809C-3C23D73FCFB6}"/>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12</a:t>
            </a:r>
          </a:p>
        </p:txBody>
      </p:sp>
      <p:sp>
        <p:nvSpPr>
          <p:cNvPr id="5" name="">
            <a:extLst xmlns:a="http://schemas.openxmlformats.org/drawingml/2006/main">
              <a:ext uri="{FF2B5EF4-FFF2-40B4-BE49-F238E27FC236}">
                <a16:creationId xmlns:a16="http://schemas.microsoft.com/office/drawing/2014/main" id="{11AE4179-5E80-4495-8CE5-EF6AF5ABD66F}"/>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Prototype evidence and early validation</a:t>
            </a:r>
          </a:p>
        </p:txBody>
      </p:sp>
      <p:sp>
        <p:nvSpPr>
          <p:cNvPr id="6" name="">
            <a:extLst xmlns:a="http://schemas.openxmlformats.org/drawingml/2006/main">
              <a:ext uri="{FF2B5EF4-FFF2-40B4-BE49-F238E27FC236}">
                <a16:creationId xmlns:a16="http://schemas.microsoft.com/office/drawing/2014/main" id="{6F758381-80BD-4976-B010-7EA80DD7CBA8}"/>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AI integration is unfinished. Corporate demand, repeat use and willingness to pay remain unvalidated.</a:t>
            </a:r>
          </a:p>
        </p:txBody>
      </p:sp>
      <p:graphicFrame>
        <p:nvGraphicFramePr>
          <p:cNvPr id="7" name="">
            <a:extLst xmlns:a="http://schemas.openxmlformats.org/drawingml/2006/main">
              <a:ext uri="{FF2B5EF4-FFF2-40B4-BE49-F238E27FC236}">
                <a16:creationId xmlns:a16="http://schemas.microsoft.com/office/drawing/2014/main" id="{7F35D0C1-0655-4754-AF9F-DE2249D7DD55}"/>
              </a:ext>
            </a:extLst>
          </p:cNvPr>
          <p:cNvGraphicFramePr/>
          <p:nvPr/>
        </p:nvGraphicFramePr>
        <p:xfrm>
          <a:off xmlns:a="http://schemas.openxmlformats.org/drawingml/2006/main" x="609600" y="2209800"/>
          <a:ext xmlns:a="http://schemas.openxmlformats.org/drawingml/2006/main" cx="10972800" cy="3333750"/>
        </p:xfrm>
        <a:graphic xmlns:a="http://schemas.openxmlformats.org/drawingml/2006/main">
          <a:graphicData uri="http://schemas.openxmlformats.org/drawingml/2006/table">
            <a:tbl>
              <a:tblPr firstRow="1" bandRow="0"/>
              <a:tblGrid>
                <a:gridCol w="3524250"/>
                <a:gridCol w="7448550"/>
              </a:tblGrid>
              <a:tr h="666750">
                <a:tc>
                  <a:txBody>
                    <a:bodyPr wrap="square" lIns="114300" tIns="114300" rIns="114300" bIns="114300">
                      <a:noAutofit/>
                    </a:bodyPr>
                    <a:lstStyle/>
                    <a:p>
                      <a:r>
                        <a:rPr sz="1875" b="1">
                          <a:solidFill>
                            <a:srgbClr val="BDECE7"/>
                          </a:solidFill>
                          <a:latin typeface="Segoe UI"/>
                          <a:ea typeface="Segoe UI"/>
                          <a:cs typeface="Segoe UI"/>
                        </a:rPr>
                        <a:t>Evidence</a:t>
                      </a:r>
                    </a:p>
                  </a:txBody>
                  <a:tcPr marL="91440" marR="91440" marT="45720" marB="45720">
                    <a:lnL w="6668">
                      <a:solidFill>
                        <a:srgbClr val="537077"/>
                      </a:solidFill>
                      <a:prstDash val="solid"/>
                    </a:lnL>
                    <a:lnR w="6668">
                      <a:solidFill>
                        <a:srgbClr val="537077"/>
                      </a:solidFill>
                      <a:prstDash val="solid"/>
                    </a:lnR>
                    <a:lnT w="6668">
                      <a:solidFill>
                        <a:srgbClr val="537077"/>
                      </a:solidFill>
                      <a:prstDash val="solid"/>
                    </a:lnT>
                    <a:lnB w="6668">
                      <a:solidFill>
                        <a:srgbClr val="537077"/>
                      </a:solidFill>
                      <a:prstDash val="solid"/>
                    </a:lnB>
                    <a:solidFill>
                      <a:srgbClr val="18383C"/>
                    </a:solidFill>
                  </a:tcPr>
                </a:tc>
                <a:tc>
                  <a:txBody>
                    <a:bodyPr wrap="square" lIns="114300" tIns="114300" rIns="114300" bIns="114300">
                      <a:noAutofit/>
                    </a:bodyPr>
                    <a:lstStyle/>
                    <a:p>
                      <a:r>
                        <a:rPr sz="1875" b="1">
                          <a:solidFill>
                            <a:srgbClr val="BDECE7"/>
                          </a:solidFill>
                          <a:latin typeface="Segoe UI"/>
                          <a:ea typeface="Segoe UI"/>
                          <a:cs typeface="Segoe UI"/>
                        </a:rPr>
                        <a:t>Current status</a:t>
                      </a:r>
                    </a:p>
                  </a:txBody>
                  <a:tcPr marL="91440" marR="91440" marT="45720" marB="45720">
                    <a:lnR w="6668">
                      <a:solidFill>
                        <a:srgbClr val="537077"/>
                      </a:solidFill>
                      <a:prstDash val="solid"/>
                    </a:lnR>
                    <a:lnT w="6668">
                      <a:solidFill>
                        <a:srgbClr val="537077"/>
                      </a:solidFill>
                      <a:prstDash val="solid"/>
                    </a:lnT>
                    <a:lnB w="6668">
                      <a:solidFill>
                        <a:srgbClr val="537077"/>
                      </a:solidFill>
                      <a:prstDash val="solid"/>
                    </a:lnB>
                    <a:solidFill>
                      <a:srgbClr val="18383C"/>
                    </a:solidFill>
                  </a:tcPr>
                </a:tc>
              </a:tr>
              <a:tr h="666750">
                <a:tc>
                  <a:txBody>
                    <a:bodyPr wrap="square" lIns="114300" tIns="114300" rIns="114300" bIns="114300">
                      <a:noAutofit/>
                    </a:bodyPr>
                    <a:lstStyle/>
                    <a:p>
                      <a:r>
                        <a:rPr sz="1875" b="0">
                          <a:solidFill>
                            <a:srgbClr val="F4F4F2"/>
                          </a:solidFill>
                          <a:latin typeface="Segoe UI"/>
                          <a:ea typeface="Segoe UI"/>
                          <a:cs typeface="Segoe UI"/>
                        </a:rPr>
                        <a:t>Studio demonstrations</a:t>
                      </a:r>
                    </a:p>
                  </a:txBody>
                  <a:tcPr marL="91440" marR="91440" marT="45720" marB="45720">
                    <a:lnL w="6668">
                      <a:solidFill>
                        <a:srgbClr val="537077"/>
                      </a:solidFill>
                      <a:prstDash val="solid"/>
                    </a:lnL>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75" b="0">
                          <a:solidFill>
                            <a:srgbClr val="F4F4F2"/>
                          </a:solidFill>
                          <a:latin typeface="Segoe UI"/>
                          <a:ea typeface="Segoe UI"/>
                          <a:cs typeface="Segoe UI"/>
                        </a:rPr>
                        <a:t>Working local Studio: part-by-part models and blueprint drawing</a:t>
                      </a:r>
                    </a:p>
                  </a:txBody>
                  <a:tcPr marL="91440" marR="91440" marT="45720" marB="45720">
                    <a:lnR w="6668">
                      <a:solidFill>
                        <a:srgbClr val="537077"/>
                      </a:solidFill>
                      <a:prstDash val="solid"/>
                    </a:lnR>
                    <a:lnB w="6668">
                      <a:solidFill>
                        <a:srgbClr val="537077"/>
                      </a:solidFill>
                      <a:prstDash val="solid"/>
                    </a:lnB>
                    <a:solidFill>
                      <a:srgbClr val="06191F"/>
                    </a:solidFill>
                  </a:tcPr>
                </a:tc>
              </a:tr>
              <a:tr h="666750">
                <a:tc>
                  <a:txBody>
                    <a:bodyPr wrap="square" lIns="114300" tIns="114300" rIns="114300" bIns="114300">
                      <a:noAutofit/>
                    </a:bodyPr>
                    <a:lstStyle/>
                    <a:p>
                      <a:r>
                        <a:rPr sz="1875" b="0">
                          <a:solidFill>
                            <a:srgbClr val="F4F4F2"/>
                          </a:solidFill>
                          <a:latin typeface="Segoe UI"/>
                          <a:ea typeface="Segoe UI"/>
                          <a:cs typeface="Segoe UI"/>
                        </a:rPr>
                        <a:t>Brand · Business HQ</a:t>
                      </a:r>
                    </a:p>
                  </a:txBody>
                  <a:tcPr marL="91440" marR="91440" marT="45720" marB="45720">
                    <a:lnL w="6668">
                      <a:solidFill>
                        <a:srgbClr val="537077"/>
                      </a:solidFill>
                      <a:prstDash val="solid"/>
                    </a:lnL>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75" b="0">
                          <a:solidFill>
                            <a:srgbClr val="F4F4F2"/>
                          </a:solidFill>
                          <a:latin typeface="Segoe UI"/>
                          <a:ea typeface="Segoe UI"/>
                          <a:cs typeface="Segoe UI"/>
                        </a:rPr>
                        <a:t>Working local tool linked to the Map. Sample data only, no users yet</a:t>
                      </a:r>
                    </a:p>
                  </a:txBody>
                  <a:tcPr marL="91440" marR="91440" marT="45720" marB="45720">
                    <a:lnR w="6668">
                      <a:solidFill>
                        <a:srgbClr val="537077"/>
                      </a:solidFill>
                      <a:prstDash val="solid"/>
                    </a:lnR>
                    <a:lnB w="6668">
                      <a:solidFill>
                        <a:srgbClr val="537077"/>
                      </a:solidFill>
                      <a:prstDash val="solid"/>
                    </a:lnB>
                    <a:solidFill>
                      <a:srgbClr val="06191F"/>
                    </a:solidFill>
                  </a:tcPr>
                </a:tc>
              </a:tr>
              <a:tr h="666750">
                <a:tc>
                  <a:txBody>
                    <a:bodyPr wrap="square" lIns="114300" tIns="114300" rIns="114300" bIns="114300">
                      <a:noAutofit/>
                    </a:bodyPr>
                    <a:lstStyle/>
                    <a:p>
                      <a:r>
                        <a:rPr sz="1875" b="0">
                          <a:solidFill>
                            <a:srgbClr val="F4F4F2"/>
                          </a:solidFill>
                          <a:latin typeface="Segoe UI"/>
                          <a:ea typeface="Segoe UI"/>
                          <a:cs typeface="Segoe UI"/>
                        </a:rPr>
                        <a:t>Public showcase</a:t>
                      </a:r>
                    </a:p>
                  </a:txBody>
                  <a:tcPr marL="91440" marR="91440" marT="45720" marB="45720">
                    <a:lnL w="6668">
                      <a:solidFill>
                        <a:srgbClr val="537077"/>
                      </a:solidFill>
                      <a:prstDash val="solid"/>
                    </a:lnL>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75" b="0">
                          <a:solidFill>
                            <a:srgbClr val="F4F4F2"/>
                          </a:solidFill>
                          <a:latin typeface="Segoe UI"/>
                          <a:ea typeface="Segoe UI"/>
                          <a:cs typeface="Segoe UI"/>
                        </a:rPr>
                        <a:t>Demo website: 12 centers with real footage, the Void, both studios</a:t>
                      </a:r>
                    </a:p>
                  </a:txBody>
                  <a:tcPr marL="91440" marR="91440" marT="45720" marB="45720">
                    <a:lnR w="6668">
                      <a:solidFill>
                        <a:srgbClr val="537077"/>
                      </a:solidFill>
                      <a:prstDash val="solid"/>
                    </a:lnR>
                    <a:lnB w="6668">
                      <a:solidFill>
                        <a:srgbClr val="537077"/>
                      </a:solidFill>
                      <a:prstDash val="solid"/>
                    </a:lnB>
                    <a:solidFill>
                      <a:srgbClr val="06191F"/>
                    </a:solidFill>
                  </a:tcPr>
                </a:tc>
              </a:tr>
              <a:tr h="666750">
                <a:tc>
                  <a:txBody>
                    <a:bodyPr wrap="square" lIns="114300" tIns="114300" rIns="114300" bIns="114300">
                      <a:noAutofit/>
                    </a:bodyPr>
                    <a:lstStyle/>
                    <a:p>
                      <a:r>
                        <a:rPr sz="1875" b="0">
                          <a:solidFill>
                            <a:srgbClr val="F4F4F2"/>
                          </a:solidFill>
                          <a:latin typeface="Segoe UI"/>
                          <a:ea typeface="Segoe UI"/>
                          <a:cs typeface="Segoe UI"/>
                        </a:rPr>
                        <a:t>Early validation</a:t>
                      </a:r>
                    </a:p>
                  </a:txBody>
                  <a:tcPr marL="91440" marR="91440" marT="45720" marB="45720">
                    <a:lnL w="6668">
                      <a:solidFill>
                        <a:srgbClr val="537077"/>
                      </a:solidFill>
                      <a:prstDash val="solid"/>
                    </a:lnL>
                    <a:lnR w="6668">
                      <a:solidFill>
                        <a:srgbClr val="537077"/>
                      </a:solidFill>
                      <a:prstDash val="solid"/>
                    </a:lnR>
                    <a:lnB w="6668">
                      <a:solidFill>
                        <a:srgbClr val="537077"/>
                      </a:solidFill>
                      <a:prstDash val="solid"/>
                    </a:lnB>
                    <a:solidFill>
                      <a:srgbClr val="06191F"/>
                    </a:solidFill>
                  </a:tcPr>
                </a:tc>
                <a:tc>
                  <a:txBody>
                    <a:bodyPr wrap="square" lIns="114300" tIns="114300" rIns="114300" bIns="114300">
                      <a:noAutofit/>
                    </a:bodyPr>
                    <a:lstStyle/>
                    <a:p>
                      <a:r>
                        <a:rPr sz="1875" b="0">
                          <a:solidFill>
                            <a:srgbClr val="F4F4F2"/>
                          </a:solidFill>
                          <a:latin typeface="Segoe UI"/>
                          <a:ea typeface="Segoe UI"/>
                          <a:cs typeface="Segoe UI"/>
                        </a:rPr>
                        <a:t>4 interviews. 1 informal tester. $0 revenue.</a:t>
                      </a:r>
                    </a:p>
                  </a:txBody>
                  <a:tcPr marL="91440" marR="91440" marT="45720" marB="45720">
                    <a:lnR w="6668">
                      <a:solidFill>
                        <a:srgbClr val="537077"/>
                      </a:solidFill>
                      <a:prstDash val="solid"/>
                    </a:lnR>
                    <a:lnB w="6668">
                      <a:solidFill>
                        <a:srgbClr val="537077"/>
                      </a:solidFill>
                      <a:prstDash val="solid"/>
                    </a:lnB>
                    <a:solidFill>
                      <a:srgbClr val="06191F"/>
                    </a:solidFill>
                  </a:tcPr>
                </a:tc>
              </a:tr>
            </a:tbl>
          </a:graphicData>
        </a:graphic>
      </p:graphicFrame>
    </p:spTree>
    <p:extLst>
      <p:ext uri="{BB962C8B-B14F-4D97-AF65-F5344CB8AC3E}">
        <p14:creationId xmlns:p14="http://schemas.microsoft.com/office/powerpoint/2010/main" val="2038528350"/>
      </p:ext>
    </p:extLst>
  </p:cSld>
</p:sld>
</file>

<file path=ppt/slides/slide13.xml><?xml version="1.0" encoding="utf-8"?>
<p:sld xmlns:p="http://schemas.openxmlformats.org/presentationml/2006/main">
  <p:cSld>
    <p:bg>
      <p:bgPr>
        <a:solidFill xmlns:a="http://schemas.openxmlformats.org/drawingml/2006/main">
          <a:srgbClr val="06191F"/>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CC3D36D0-27A3-47F8-A019-5C705E3B30FF}"/>
              </a:ext>
            </a:extLst>
          </p:cNvPr>
          <p:cNvPicPr>
            <a:picLocks xmlns:a="http://schemas.openxmlformats.org/drawingml/2006/main" noChangeAspect="1"/>
          </p:cNvPicPr>
          <p:nvPr/>
        </p:nvPicPr>
        <p:blipFill>
          <a:blip xmlns:r="http://schemas.openxmlformats.org/officeDocument/2006/relationships" xmlns:a="http://schemas.openxmlformats.org/drawingml/2006/main" r:embed="R749f35fcbd0e4e1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23D2DFB-632C-4877-9B3A-293BF4E1DD30}"/>
              </a:ext>
            </a:extLst>
          </p:cNvPr>
          <p:cNvSpPr>
            <a:spLocks xmlns:a="http://schemas.openxmlformats.org/drawingml/2006/main" noGrp="1"/>
          </p:cNvSpPr>
          <p:nvPr/>
        </p:nvSpPr>
        <p:spPr>
          <a:xfrm xmlns:a="http://schemas.openxmlformats.org/drawingml/2006/main">
            <a:off x="266700" y="133350"/>
            <a:ext cx="11658600" cy="6591300"/>
          </a:xfrm>
          <a:prstGeom xmlns:a="http://schemas.openxmlformats.org/drawingml/2006/main" prst="roundRect">
            <a:avLst>
              <a:gd name="adj" fmla="val 3468"/>
            </a:avLst>
          </a:prstGeom>
          <a:solidFill xmlns:a="http://schemas.openxmlformats.org/drawingml/2006/main">
            <a:srgbClr val="06191F">
              <a:alpha val="80000"/>
            </a:srgbClr>
          </a:solidFill>
          <a:ln xmlns:a="http://schemas.openxmlformats.org/drawingml/2006/main" w="9525">
            <a:solidFill>
              <a:srgbClr val="DDF7F2">
                <a:alpha val="28000"/>
              </a:srgbClr>
            </a:solidFill>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99DEC7D7-2EA9-4260-83B0-F2891847828B}"/>
              </a:ext>
            </a:extLst>
          </p:cNvPr>
          <p:cNvSpPr>
            <a:spLocks xmlns:a="http://schemas.openxmlformats.org/drawingml/2006/main" noGrp="1"/>
          </p:cNvSpPr>
          <p:nvPr/>
        </p:nvSpPr>
        <p:spPr>
          <a:xfrm xmlns:a="http://schemas.openxmlformats.org/drawingml/2006/main">
            <a:off x="609600" y="276225"/>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1">
                <a:solidFill>
                  <a:srgbClr val="BDECE7"/>
                </a:solidFill>
                <a:latin typeface="Segoe UI"/>
                <a:ea typeface="Segoe UI"/>
                <a:cs typeface="Segoe UI"/>
              </a:defRPr>
            </a:defPPr>
            <a:lvl1pPr>
              <a:buNone/>
              <a:defRPr sz="1200" b="1">
                <a:solidFill>
                  <a:srgbClr val="BDECE7"/>
                </a:solidFill>
                <a:latin typeface="Segoe UI"/>
                <a:ea typeface="Segoe UI"/>
                <a:cs typeface="Segoe UI"/>
              </a:defRPr>
            </a:lvl1pPr>
            <a:lvl2pPr>
              <a:buNone/>
              <a:defRPr sz="1200" b="1">
                <a:solidFill>
                  <a:srgbClr val="BDECE7"/>
                </a:solidFill>
                <a:latin typeface="Segoe UI"/>
                <a:ea typeface="Segoe UI"/>
                <a:cs typeface="Segoe UI"/>
              </a:defRPr>
            </a:lvl2pPr>
            <a:lvl3pPr>
              <a:buNone/>
              <a:defRPr sz="1200" b="1">
                <a:solidFill>
                  <a:srgbClr val="BDECE7"/>
                </a:solidFill>
                <a:latin typeface="Segoe UI"/>
                <a:ea typeface="Segoe UI"/>
                <a:cs typeface="Segoe UI"/>
              </a:defRPr>
            </a:lvl3pPr>
            <a:lvl4pPr>
              <a:buNone/>
              <a:defRPr sz="1200" b="1">
                <a:solidFill>
                  <a:srgbClr val="BDECE7"/>
                </a:solidFill>
                <a:latin typeface="Segoe UI"/>
                <a:ea typeface="Segoe UI"/>
                <a:cs typeface="Segoe UI"/>
              </a:defRPr>
            </a:lvl4pPr>
            <a:lvl5pPr>
              <a:buNone/>
              <a:defRPr sz="1200" b="1">
                <a:solidFill>
                  <a:srgbClr val="BDECE7"/>
                </a:solidFill>
                <a:latin typeface="Segoe UI"/>
                <a:ea typeface="Segoe UI"/>
                <a:cs typeface="Segoe UI"/>
              </a:defRPr>
            </a:lvl5pPr>
            <a:lvl6pPr>
              <a:buNone/>
              <a:defRPr sz="1200" b="1">
                <a:solidFill>
                  <a:srgbClr val="BDECE7"/>
                </a:solidFill>
                <a:latin typeface="Segoe UI"/>
                <a:ea typeface="Segoe UI"/>
                <a:cs typeface="Segoe UI"/>
              </a:defRPr>
            </a:lvl6pPr>
            <a:lvl7pPr>
              <a:buNone/>
              <a:defRPr sz="1200" b="1">
                <a:solidFill>
                  <a:srgbClr val="BDECE7"/>
                </a:solidFill>
                <a:latin typeface="Segoe UI"/>
                <a:ea typeface="Segoe UI"/>
                <a:cs typeface="Segoe UI"/>
              </a:defRPr>
            </a:lvl7pPr>
            <a:lvl8pPr>
              <a:buNone/>
              <a:defRPr sz="1200" b="1">
                <a:solidFill>
                  <a:srgbClr val="BDECE7"/>
                </a:solidFill>
                <a:latin typeface="Segoe UI"/>
                <a:ea typeface="Segoe UI"/>
                <a:cs typeface="Segoe UI"/>
              </a:defRPr>
            </a:lvl8pPr>
            <a:lvl9pPr>
              <a:buNone/>
              <a:defRPr sz="1200" b="1">
                <a:solidFill>
                  <a:srgbClr val="BDECE7"/>
                </a:solidFill>
                <a:latin typeface="Segoe UI"/>
                <a:ea typeface="Segoe UI"/>
                <a:cs typeface="Segoe UI"/>
              </a:defRPr>
            </a:lvl9pPr>
          </a:lstStyle>
          <a:p xmlns:a="http://schemas.openxmlformats.org/drawingml/2006/main">
            <a:pPr>
              <a:buNone/>
              <a:defRPr sz="1200" b="1">
                <a:solidFill>
                  <a:srgbClr val="BDECE7"/>
                </a:solidFill>
                <a:latin typeface="Segoe UI"/>
                <a:ea typeface="Segoe UI"/>
                <a:cs typeface="Segoe UI"/>
              </a:defRPr>
            </a:pPr>
            <a:r>
              <a:rPr sz="1200" b="1">
                <a:solidFill>
                  <a:srgbClr val="BDECE7"/>
                </a:solidFill>
                <a:latin typeface="Segoe UI"/>
                <a:ea typeface="Segoe UI"/>
                <a:cs typeface="Segoe UI"/>
              </a:rPr>
              <a:t>AZULA</a:t>
            </a:r>
          </a:p>
        </p:txBody>
      </p:sp>
      <p:sp>
        <p:nvSpPr>
          <p:cNvPr id="4" name="">
            <a:extLst xmlns:a="http://schemas.openxmlformats.org/drawingml/2006/main">
              <a:ext uri="{FF2B5EF4-FFF2-40B4-BE49-F238E27FC236}">
                <a16:creationId xmlns:a16="http://schemas.microsoft.com/office/drawing/2014/main" id="{1C904E40-2753-4DDE-BACC-B4607D5B61A3}"/>
              </a:ext>
            </a:extLst>
          </p:cNvPr>
          <p:cNvSpPr>
            <a:spLocks xmlns:a="http://schemas.openxmlformats.org/drawingml/2006/main" noGrp="1"/>
          </p:cNvSpPr>
          <p:nvPr/>
        </p:nvSpPr>
        <p:spPr>
          <a:xfrm xmlns:a="http://schemas.openxmlformats.org/drawingml/2006/main">
            <a:off x="11144250" y="276225"/>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13</a:t>
            </a:r>
          </a:p>
        </p:txBody>
      </p:sp>
      <p:sp>
        <p:nvSpPr>
          <p:cNvPr id="5" name="">
            <a:extLst xmlns:a="http://schemas.openxmlformats.org/drawingml/2006/main">
              <a:ext uri="{FF2B5EF4-FFF2-40B4-BE49-F238E27FC236}">
                <a16:creationId xmlns:a16="http://schemas.microsoft.com/office/drawing/2014/main" id="{45E8F92A-C205-42C8-A5C5-B45D8CBEC486}"/>
              </a:ext>
            </a:extLst>
          </p:cNvPr>
          <p:cNvSpPr>
            <a:spLocks xmlns:a="http://schemas.openxmlformats.org/drawingml/2006/main" noGrp="1"/>
          </p:cNvSpPr>
          <p:nvPr/>
        </p:nvSpPr>
        <p:spPr>
          <a:xfrm xmlns:a="http://schemas.openxmlformats.org/drawingml/2006/main">
            <a:off x="609600" y="87630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750" b="1">
                <a:solidFill>
                  <a:srgbClr val="F4F4F2"/>
                </a:solidFill>
                <a:latin typeface="Segoe UI"/>
                <a:ea typeface="Segoe UI"/>
                <a:cs typeface="Segoe UI"/>
              </a:defRPr>
            </a:defPPr>
            <a:lvl1pPr>
              <a:buNone/>
              <a:defRPr sz="3750" b="1">
                <a:solidFill>
                  <a:srgbClr val="F4F4F2"/>
                </a:solidFill>
                <a:latin typeface="Segoe UI"/>
                <a:ea typeface="Segoe UI"/>
                <a:cs typeface="Segoe UI"/>
              </a:defRPr>
            </a:lvl1pPr>
            <a:lvl2pPr>
              <a:buNone/>
              <a:defRPr sz="3750" b="1">
                <a:solidFill>
                  <a:srgbClr val="F4F4F2"/>
                </a:solidFill>
                <a:latin typeface="Segoe UI"/>
                <a:ea typeface="Segoe UI"/>
                <a:cs typeface="Segoe UI"/>
              </a:defRPr>
            </a:lvl2pPr>
            <a:lvl3pPr>
              <a:buNone/>
              <a:defRPr sz="3750" b="1">
                <a:solidFill>
                  <a:srgbClr val="F4F4F2"/>
                </a:solidFill>
                <a:latin typeface="Segoe UI"/>
                <a:ea typeface="Segoe UI"/>
                <a:cs typeface="Segoe UI"/>
              </a:defRPr>
            </a:lvl3pPr>
            <a:lvl4pPr>
              <a:buNone/>
              <a:defRPr sz="3750" b="1">
                <a:solidFill>
                  <a:srgbClr val="F4F4F2"/>
                </a:solidFill>
                <a:latin typeface="Segoe UI"/>
                <a:ea typeface="Segoe UI"/>
                <a:cs typeface="Segoe UI"/>
              </a:defRPr>
            </a:lvl4pPr>
            <a:lvl5pPr>
              <a:buNone/>
              <a:defRPr sz="3750" b="1">
                <a:solidFill>
                  <a:srgbClr val="F4F4F2"/>
                </a:solidFill>
                <a:latin typeface="Segoe UI"/>
                <a:ea typeface="Segoe UI"/>
                <a:cs typeface="Segoe UI"/>
              </a:defRPr>
            </a:lvl5pPr>
            <a:lvl6pPr>
              <a:buNone/>
              <a:defRPr sz="3750" b="1">
                <a:solidFill>
                  <a:srgbClr val="F4F4F2"/>
                </a:solidFill>
                <a:latin typeface="Segoe UI"/>
                <a:ea typeface="Segoe UI"/>
                <a:cs typeface="Segoe UI"/>
              </a:defRPr>
            </a:lvl6pPr>
            <a:lvl7pPr>
              <a:buNone/>
              <a:defRPr sz="3750" b="1">
                <a:solidFill>
                  <a:srgbClr val="F4F4F2"/>
                </a:solidFill>
                <a:latin typeface="Segoe UI"/>
                <a:ea typeface="Segoe UI"/>
                <a:cs typeface="Segoe UI"/>
              </a:defRPr>
            </a:lvl7pPr>
            <a:lvl8pPr>
              <a:buNone/>
              <a:defRPr sz="3750" b="1">
                <a:solidFill>
                  <a:srgbClr val="F4F4F2"/>
                </a:solidFill>
                <a:latin typeface="Segoe UI"/>
                <a:ea typeface="Segoe UI"/>
                <a:cs typeface="Segoe UI"/>
              </a:defRPr>
            </a:lvl8pPr>
            <a:lvl9pPr>
              <a:buNone/>
              <a:defRPr sz="3750" b="1">
                <a:solidFill>
                  <a:srgbClr val="F4F4F2"/>
                </a:solidFill>
                <a:latin typeface="Segoe UI"/>
                <a:ea typeface="Segoe UI"/>
                <a:cs typeface="Segoe UI"/>
              </a:defRPr>
            </a:lvl9pPr>
          </a:lstStyle>
          <a:p xmlns:a="http://schemas.openxmlformats.org/drawingml/2006/main">
            <a:pPr>
              <a:buNone/>
              <a:defRPr sz="3750" b="1">
                <a:solidFill>
                  <a:srgbClr val="F4F4F2"/>
                </a:solidFill>
                <a:latin typeface="Segoe UI"/>
                <a:ea typeface="Segoe UI"/>
                <a:cs typeface="Segoe UI"/>
              </a:defRPr>
            </a:pPr>
            <a:r>
              <a:rPr sz="3750" b="1">
                <a:solidFill>
                  <a:srgbClr val="F4F4F2"/>
                </a:solidFill>
                <a:latin typeface="Segoe UI"/>
                <a:ea typeface="Segoe UI"/>
                <a:cs typeface="Segoe UI"/>
              </a:rPr>
              <a:t>Raising $250,000</a:t>
            </a:r>
          </a:p>
        </p:txBody>
      </p:sp>
      <p:sp>
        <p:nvSpPr>
          <p:cNvPr id="6" name="">
            <a:extLst xmlns:a="http://schemas.openxmlformats.org/drawingml/2006/main">
              <a:ext uri="{FF2B5EF4-FFF2-40B4-BE49-F238E27FC236}">
                <a16:creationId xmlns:a16="http://schemas.microsoft.com/office/drawing/2014/main" id="{C255AA6E-FB68-44E4-B43F-C2B7DACB662C}"/>
              </a:ext>
            </a:extLst>
          </p:cNvPr>
          <p:cNvSpPr>
            <a:spLocks xmlns:a="http://schemas.openxmlformats.org/drawingml/2006/main" noGrp="1"/>
          </p:cNvSpPr>
          <p:nvPr/>
        </p:nvSpPr>
        <p:spPr>
          <a:xfrm xmlns:a="http://schemas.openxmlformats.org/drawingml/2006/main">
            <a:off x="609600" y="62293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C2D7D9"/>
                </a:solidFill>
                <a:latin typeface="Segoe UI"/>
                <a:ea typeface="Segoe UI"/>
                <a:cs typeface="Segoe UI"/>
              </a:defRPr>
            </a:defPPr>
            <a:lvl1pPr>
              <a:buNone/>
              <a:defRPr sz="1200" b="0">
                <a:solidFill>
                  <a:srgbClr val="C2D7D9"/>
                </a:solidFill>
                <a:latin typeface="Segoe UI"/>
                <a:ea typeface="Segoe UI"/>
                <a:cs typeface="Segoe UI"/>
              </a:defRPr>
            </a:lvl1pPr>
            <a:lvl2pPr>
              <a:buNone/>
              <a:defRPr sz="1200" b="0">
                <a:solidFill>
                  <a:srgbClr val="C2D7D9"/>
                </a:solidFill>
                <a:latin typeface="Segoe UI"/>
                <a:ea typeface="Segoe UI"/>
                <a:cs typeface="Segoe UI"/>
              </a:defRPr>
            </a:lvl2pPr>
            <a:lvl3pPr>
              <a:buNone/>
              <a:defRPr sz="1200" b="0">
                <a:solidFill>
                  <a:srgbClr val="C2D7D9"/>
                </a:solidFill>
                <a:latin typeface="Segoe UI"/>
                <a:ea typeface="Segoe UI"/>
                <a:cs typeface="Segoe UI"/>
              </a:defRPr>
            </a:lvl3pPr>
            <a:lvl4pPr>
              <a:buNone/>
              <a:defRPr sz="1200" b="0">
                <a:solidFill>
                  <a:srgbClr val="C2D7D9"/>
                </a:solidFill>
                <a:latin typeface="Segoe UI"/>
                <a:ea typeface="Segoe UI"/>
                <a:cs typeface="Segoe UI"/>
              </a:defRPr>
            </a:lvl4pPr>
            <a:lvl5pPr>
              <a:buNone/>
              <a:defRPr sz="1200" b="0">
                <a:solidFill>
                  <a:srgbClr val="C2D7D9"/>
                </a:solidFill>
                <a:latin typeface="Segoe UI"/>
                <a:ea typeface="Segoe UI"/>
                <a:cs typeface="Segoe UI"/>
              </a:defRPr>
            </a:lvl5pPr>
            <a:lvl6pPr>
              <a:buNone/>
              <a:defRPr sz="1200" b="0">
                <a:solidFill>
                  <a:srgbClr val="C2D7D9"/>
                </a:solidFill>
                <a:latin typeface="Segoe UI"/>
                <a:ea typeface="Segoe UI"/>
                <a:cs typeface="Segoe UI"/>
              </a:defRPr>
            </a:lvl6pPr>
            <a:lvl7pPr>
              <a:buNone/>
              <a:defRPr sz="1200" b="0">
                <a:solidFill>
                  <a:srgbClr val="C2D7D9"/>
                </a:solidFill>
                <a:latin typeface="Segoe UI"/>
                <a:ea typeface="Segoe UI"/>
                <a:cs typeface="Segoe UI"/>
              </a:defRPr>
            </a:lvl7pPr>
            <a:lvl8pPr>
              <a:buNone/>
              <a:defRPr sz="1200" b="0">
                <a:solidFill>
                  <a:srgbClr val="C2D7D9"/>
                </a:solidFill>
                <a:latin typeface="Segoe UI"/>
                <a:ea typeface="Segoe UI"/>
                <a:cs typeface="Segoe UI"/>
              </a:defRPr>
            </a:lvl8pPr>
            <a:lvl9pPr>
              <a:buNone/>
              <a:defRPr sz="1200" b="0">
                <a:solidFill>
                  <a:srgbClr val="C2D7D9"/>
                </a:solidFill>
                <a:latin typeface="Segoe UI"/>
                <a:ea typeface="Segoe UI"/>
                <a:cs typeface="Segoe UI"/>
              </a:defRPr>
            </a:lvl9pPr>
          </a:lstStyle>
          <a:p xmlns:a="http://schemas.openxmlformats.org/drawingml/2006/main">
            <a:pPr>
              <a:buNone/>
              <a:defRPr sz="1200" b="0">
                <a:solidFill>
                  <a:srgbClr val="C2D7D9"/>
                </a:solidFill>
                <a:latin typeface="Segoe UI"/>
                <a:ea typeface="Segoe UI"/>
                <a:cs typeface="Segoe UI"/>
              </a:defRPr>
            </a:pPr>
            <a:r>
              <a:rPr sz="1200" b="0">
                <a:solidFill>
                  <a:srgbClr val="C2D7D9"/>
                </a:solidFill>
                <a:latin typeface="Segoe UI"/>
                <a:ea typeface="Segoe UI"/>
                <a:cs typeface="Segoe UI"/>
              </a:rPr>
              <a:t>$2,560 founder hardware investment. $0 outside commitments. $0 funding received. $0 revenue.</a:t>
            </a:r>
          </a:p>
        </p:txBody>
      </p:sp>
      <p:sp>
        <p:nvSpPr>
          <p:cNvPr id="7" name="">
            <a:extLst xmlns:a="http://schemas.openxmlformats.org/drawingml/2006/main">
              <a:ext uri="{FF2B5EF4-FFF2-40B4-BE49-F238E27FC236}">
                <a16:creationId xmlns:a16="http://schemas.microsoft.com/office/drawing/2014/main" id="{213199EE-67E2-4E4E-BB08-F6EC77D836A2}"/>
              </a:ext>
            </a:extLst>
          </p:cNvPr>
          <p:cNvSpPr>
            <a:spLocks xmlns:a="http://schemas.openxmlformats.org/drawingml/2006/main" noGrp="1"/>
          </p:cNvSpPr>
          <p:nvPr/>
        </p:nvSpPr>
        <p:spPr>
          <a:xfrm xmlns:a="http://schemas.openxmlformats.org/drawingml/2006/main">
            <a:off x="609600" y="2200275"/>
            <a:ext cx="1066800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F4F4F2"/>
                </a:solidFill>
                <a:latin typeface="Segoe UI"/>
                <a:ea typeface="Segoe UI"/>
                <a:cs typeface="Segoe UI"/>
              </a:defRPr>
            </a:defPPr>
            <a:lvl1pPr>
              <a:buNone/>
              <a:defRPr sz="3600" b="1">
                <a:solidFill>
                  <a:srgbClr val="F4F4F2"/>
                </a:solidFill>
                <a:latin typeface="Segoe UI"/>
                <a:ea typeface="Segoe UI"/>
                <a:cs typeface="Segoe UI"/>
              </a:defRPr>
            </a:lvl1pPr>
            <a:lvl2pPr>
              <a:buNone/>
              <a:defRPr sz="3600" b="1">
                <a:solidFill>
                  <a:srgbClr val="F4F4F2"/>
                </a:solidFill>
                <a:latin typeface="Segoe UI"/>
                <a:ea typeface="Segoe UI"/>
                <a:cs typeface="Segoe UI"/>
              </a:defRPr>
            </a:lvl2pPr>
            <a:lvl3pPr>
              <a:buNone/>
              <a:defRPr sz="3600" b="1">
                <a:solidFill>
                  <a:srgbClr val="F4F4F2"/>
                </a:solidFill>
                <a:latin typeface="Segoe UI"/>
                <a:ea typeface="Segoe UI"/>
                <a:cs typeface="Segoe UI"/>
              </a:defRPr>
            </a:lvl3pPr>
            <a:lvl4pPr>
              <a:buNone/>
              <a:defRPr sz="3600" b="1">
                <a:solidFill>
                  <a:srgbClr val="F4F4F2"/>
                </a:solidFill>
                <a:latin typeface="Segoe UI"/>
                <a:ea typeface="Segoe UI"/>
                <a:cs typeface="Segoe UI"/>
              </a:defRPr>
            </a:lvl4pPr>
            <a:lvl5pPr>
              <a:buNone/>
              <a:defRPr sz="3600" b="1">
                <a:solidFill>
                  <a:srgbClr val="F4F4F2"/>
                </a:solidFill>
                <a:latin typeface="Segoe UI"/>
                <a:ea typeface="Segoe UI"/>
                <a:cs typeface="Segoe UI"/>
              </a:defRPr>
            </a:lvl5pPr>
            <a:lvl6pPr>
              <a:buNone/>
              <a:defRPr sz="3600" b="1">
                <a:solidFill>
                  <a:srgbClr val="F4F4F2"/>
                </a:solidFill>
                <a:latin typeface="Segoe UI"/>
                <a:ea typeface="Segoe UI"/>
                <a:cs typeface="Segoe UI"/>
              </a:defRPr>
            </a:lvl6pPr>
            <a:lvl7pPr>
              <a:buNone/>
              <a:defRPr sz="3600" b="1">
                <a:solidFill>
                  <a:srgbClr val="F4F4F2"/>
                </a:solidFill>
                <a:latin typeface="Segoe UI"/>
                <a:ea typeface="Segoe UI"/>
                <a:cs typeface="Segoe UI"/>
              </a:defRPr>
            </a:lvl7pPr>
            <a:lvl8pPr>
              <a:buNone/>
              <a:defRPr sz="3600" b="1">
                <a:solidFill>
                  <a:srgbClr val="F4F4F2"/>
                </a:solidFill>
                <a:latin typeface="Segoe UI"/>
                <a:ea typeface="Segoe UI"/>
                <a:cs typeface="Segoe UI"/>
              </a:defRPr>
            </a:lvl8pPr>
            <a:lvl9pPr>
              <a:buNone/>
              <a:defRPr sz="3600" b="1">
                <a:solidFill>
                  <a:srgbClr val="F4F4F2"/>
                </a:solidFill>
                <a:latin typeface="Segoe UI"/>
                <a:ea typeface="Segoe UI"/>
                <a:cs typeface="Segoe UI"/>
              </a:defRPr>
            </a:lvl9pPr>
          </a:lstStyle>
          <a:p xmlns:a="http://schemas.openxmlformats.org/drawingml/2006/main">
            <a:pPr>
              <a:buNone/>
              <a:defRPr sz="3600" b="1">
                <a:solidFill>
                  <a:srgbClr val="F4F4F2"/>
                </a:solidFill>
                <a:latin typeface="Segoe UI"/>
                <a:ea typeface="Segoe UI"/>
                <a:cs typeface="Segoe UI"/>
              </a:defRPr>
            </a:pPr>
            <a:r>
              <a:rPr sz="3600" b="1">
                <a:solidFill>
                  <a:srgbClr val="F4F4F2"/>
                </a:solidFill>
                <a:latin typeface="Segoe UI"/>
                <a:ea typeface="Segoe UI"/>
                <a:cs typeface="Segoe UI"/>
              </a:rPr>
              <a:t>Product reliability, AI integration</a:t>
            </a:r>
          </a:p>
          <a:p xmlns:a="http://schemas.openxmlformats.org/drawingml/2006/main">
            <a:pPr>
              <a:buNone/>
              <a:defRPr sz="3600" b="1">
                <a:solidFill>
                  <a:srgbClr val="F4F4F2"/>
                </a:solidFill>
                <a:latin typeface="Segoe UI"/>
                <a:ea typeface="Segoe UI"/>
                <a:cs typeface="Segoe UI"/>
              </a:defRPr>
            </a:pPr>
            <a:r>
              <a:rPr sz="3600" b="1">
                <a:solidFill>
                  <a:srgbClr val="F4F4F2"/>
                </a:solidFill>
                <a:latin typeface="Segoe UI"/>
                <a:ea typeface="Segoe UI"/>
                <a:cs typeface="Segoe UI"/>
              </a:rPr>
              <a:t>and a measured pilot.</a:t>
            </a:r>
          </a:p>
        </p:txBody>
      </p:sp>
      <p:sp>
        <p:nvSpPr>
          <p:cNvPr id="8" name="">
            <a:extLst xmlns:a="http://schemas.openxmlformats.org/drawingml/2006/main">
              <a:ext uri="{FF2B5EF4-FFF2-40B4-BE49-F238E27FC236}">
                <a16:creationId xmlns:a16="http://schemas.microsoft.com/office/drawing/2014/main" id="{40E68B32-038D-4FEE-BD09-479228AB8725}"/>
              </a:ext>
            </a:extLst>
          </p:cNvPr>
          <p:cNvSpPr>
            <a:spLocks xmlns:a="http://schemas.openxmlformats.org/drawingml/2006/main" noGrp="1"/>
          </p:cNvSpPr>
          <p:nvPr/>
        </p:nvSpPr>
        <p:spPr>
          <a:xfrm xmlns:a="http://schemas.openxmlformats.org/drawingml/2006/main">
            <a:off x="647700" y="36385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F4F7F6"/>
                </a:solidFill>
                <a:latin typeface="Segoe UI"/>
                <a:ea typeface="Segoe UI"/>
                <a:cs typeface="Segoe UI"/>
              </a:defRPr>
            </a:defPPr>
            <a:lvl1pPr>
              <a:buNone/>
              <a:defRPr sz="2175" b="1">
                <a:solidFill>
                  <a:srgbClr val="F4F7F6"/>
                </a:solidFill>
                <a:latin typeface="Segoe UI"/>
                <a:ea typeface="Segoe UI"/>
                <a:cs typeface="Segoe UI"/>
              </a:defRPr>
            </a:lvl1pPr>
            <a:lvl2pPr>
              <a:buNone/>
              <a:defRPr sz="2175" b="1">
                <a:solidFill>
                  <a:srgbClr val="F4F7F6"/>
                </a:solidFill>
                <a:latin typeface="Segoe UI"/>
                <a:ea typeface="Segoe UI"/>
                <a:cs typeface="Segoe UI"/>
              </a:defRPr>
            </a:lvl2pPr>
            <a:lvl3pPr>
              <a:buNone/>
              <a:defRPr sz="2175" b="1">
                <a:solidFill>
                  <a:srgbClr val="F4F7F6"/>
                </a:solidFill>
                <a:latin typeface="Segoe UI"/>
                <a:ea typeface="Segoe UI"/>
                <a:cs typeface="Segoe UI"/>
              </a:defRPr>
            </a:lvl3pPr>
            <a:lvl4pPr>
              <a:buNone/>
              <a:defRPr sz="2175" b="1">
                <a:solidFill>
                  <a:srgbClr val="F4F7F6"/>
                </a:solidFill>
                <a:latin typeface="Segoe UI"/>
                <a:ea typeface="Segoe UI"/>
                <a:cs typeface="Segoe UI"/>
              </a:defRPr>
            </a:lvl4pPr>
            <a:lvl5pPr>
              <a:buNone/>
              <a:defRPr sz="2175" b="1">
                <a:solidFill>
                  <a:srgbClr val="F4F7F6"/>
                </a:solidFill>
                <a:latin typeface="Segoe UI"/>
                <a:ea typeface="Segoe UI"/>
                <a:cs typeface="Segoe UI"/>
              </a:defRPr>
            </a:lvl5pPr>
            <a:lvl6pPr>
              <a:buNone/>
              <a:defRPr sz="2175" b="1">
                <a:solidFill>
                  <a:srgbClr val="F4F7F6"/>
                </a:solidFill>
                <a:latin typeface="Segoe UI"/>
                <a:ea typeface="Segoe UI"/>
                <a:cs typeface="Segoe UI"/>
              </a:defRPr>
            </a:lvl6pPr>
            <a:lvl7pPr>
              <a:buNone/>
              <a:defRPr sz="2175" b="1">
                <a:solidFill>
                  <a:srgbClr val="F4F7F6"/>
                </a:solidFill>
                <a:latin typeface="Segoe UI"/>
                <a:ea typeface="Segoe UI"/>
                <a:cs typeface="Segoe UI"/>
              </a:defRPr>
            </a:lvl7pPr>
            <a:lvl8pPr>
              <a:buNone/>
              <a:defRPr sz="2175" b="1">
                <a:solidFill>
                  <a:srgbClr val="F4F7F6"/>
                </a:solidFill>
                <a:latin typeface="Segoe UI"/>
                <a:ea typeface="Segoe UI"/>
                <a:cs typeface="Segoe UI"/>
              </a:defRPr>
            </a:lvl8pPr>
            <a:lvl9pPr>
              <a:buNone/>
              <a:defRPr sz="2175" b="1">
                <a:solidFill>
                  <a:srgbClr val="F4F7F6"/>
                </a:solidFill>
                <a:latin typeface="Segoe UI"/>
                <a:ea typeface="Segoe UI"/>
                <a:cs typeface="Segoe UI"/>
              </a:defRPr>
            </a:lvl9pPr>
          </a:lstStyle>
          <a:p xmlns:a="http://schemas.openxmlformats.org/drawingml/2006/main">
            <a:pPr>
              <a:buNone/>
              <a:defRPr sz="2175" b="1">
                <a:solidFill>
                  <a:srgbClr val="F4F7F6"/>
                </a:solidFill>
                <a:latin typeface="Segoe UI"/>
                <a:ea typeface="Segoe UI"/>
                <a:cs typeface="Segoe UI"/>
              </a:defRPr>
            </a:pPr>
            <a:r>
              <a:rPr sz="2175" b="1">
                <a:solidFill>
                  <a:srgbClr val="F4F7F6"/>
                </a:solidFill>
                <a:latin typeface="Segoe UI"/>
                <a:ea typeface="Segoe UI"/>
                <a:cs typeface="Segoe UI"/>
              </a:rPr>
              <a:t>Jeremiah White, Founder of Azula</a:t>
            </a:r>
          </a:p>
        </p:txBody>
      </p:sp>
      <p:sp>
        <p:nvSpPr>
          <p:cNvPr id="9" name="">
            <a:extLst xmlns:a="http://schemas.openxmlformats.org/drawingml/2006/main">
              <a:ext uri="{FF2B5EF4-FFF2-40B4-BE49-F238E27FC236}">
                <a16:creationId xmlns:a16="http://schemas.microsoft.com/office/drawing/2014/main" id="{B3247A4C-42E4-4CCF-8A71-1B6C042CC508}"/>
              </a:ext>
            </a:extLst>
          </p:cNvPr>
          <p:cNvSpPr>
            <a:spLocks xmlns:a="http://schemas.openxmlformats.org/drawingml/2006/main" noGrp="1"/>
          </p:cNvSpPr>
          <p:nvPr/>
        </p:nvSpPr>
        <p:spPr>
          <a:xfrm xmlns:a="http://schemas.openxmlformats.org/drawingml/2006/main">
            <a:off x="647700" y="4095750"/>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F4F7F6"/>
                </a:solidFill>
                <a:latin typeface="Segoe UI"/>
                <a:ea typeface="Segoe UI"/>
                <a:cs typeface="Segoe UI"/>
              </a:defRPr>
            </a:defPPr>
            <a:lvl1pPr>
              <a:buNone/>
              <a:defRPr sz="1950" b="0">
                <a:solidFill>
                  <a:srgbClr val="F4F7F6"/>
                </a:solidFill>
                <a:latin typeface="Segoe UI"/>
                <a:ea typeface="Segoe UI"/>
                <a:cs typeface="Segoe UI"/>
              </a:defRPr>
            </a:lvl1pPr>
            <a:lvl2pPr>
              <a:buNone/>
              <a:defRPr sz="1950" b="0">
                <a:solidFill>
                  <a:srgbClr val="F4F7F6"/>
                </a:solidFill>
                <a:latin typeface="Segoe UI"/>
                <a:ea typeface="Segoe UI"/>
                <a:cs typeface="Segoe UI"/>
              </a:defRPr>
            </a:lvl2pPr>
            <a:lvl3pPr>
              <a:buNone/>
              <a:defRPr sz="1950" b="0">
                <a:solidFill>
                  <a:srgbClr val="F4F7F6"/>
                </a:solidFill>
                <a:latin typeface="Segoe UI"/>
                <a:ea typeface="Segoe UI"/>
                <a:cs typeface="Segoe UI"/>
              </a:defRPr>
            </a:lvl3pPr>
            <a:lvl4pPr>
              <a:buNone/>
              <a:defRPr sz="1950" b="0">
                <a:solidFill>
                  <a:srgbClr val="F4F7F6"/>
                </a:solidFill>
                <a:latin typeface="Segoe UI"/>
                <a:ea typeface="Segoe UI"/>
                <a:cs typeface="Segoe UI"/>
              </a:defRPr>
            </a:lvl4pPr>
            <a:lvl5pPr>
              <a:buNone/>
              <a:defRPr sz="1950" b="0">
                <a:solidFill>
                  <a:srgbClr val="F4F7F6"/>
                </a:solidFill>
                <a:latin typeface="Segoe UI"/>
                <a:ea typeface="Segoe UI"/>
                <a:cs typeface="Segoe UI"/>
              </a:defRPr>
            </a:lvl5pPr>
            <a:lvl6pPr>
              <a:buNone/>
              <a:defRPr sz="1950" b="0">
                <a:solidFill>
                  <a:srgbClr val="F4F7F6"/>
                </a:solidFill>
                <a:latin typeface="Segoe UI"/>
                <a:ea typeface="Segoe UI"/>
                <a:cs typeface="Segoe UI"/>
              </a:defRPr>
            </a:lvl6pPr>
            <a:lvl7pPr>
              <a:buNone/>
              <a:defRPr sz="1950" b="0">
                <a:solidFill>
                  <a:srgbClr val="F4F7F6"/>
                </a:solidFill>
                <a:latin typeface="Segoe UI"/>
                <a:ea typeface="Segoe UI"/>
                <a:cs typeface="Segoe UI"/>
              </a:defRPr>
            </a:lvl7pPr>
            <a:lvl8pPr>
              <a:buNone/>
              <a:defRPr sz="1950" b="0">
                <a:solidFill>
                  <a:srgbClr val="F4F7F6"/>
                </a:solidFill>
                <a:latin typeface="Segoe UI"/>
                <a:ea typeface="Segoe UI"/>
                <a:cs typeface="Segoe UI"/>
              </a:defRPr>
            </a:lvl8pPr>
            <a:lvl9pPr>
              <a:buNone/>
              <a:defRPr sz="1950" b="0">
                <a:solidFill>
                  <a:srgbClr val="F4F7F6"/>
                </a:solidFill>
                <a:latin typeface="Segoe UI"/>
                <a:ea typeface="Segoe UI"/>
                <a:cs typeface="Segoe UI"/>
              </a:defRPr>
            </a:lvl9pPr>
          </a:lstStyle>
          <a:p xmlns:a="http://schemas.openxmlformats.org/drawingml/2006/main">
            <a:pPr>
              <a:buNone/>
              <a:defRPr sz="1950" b="0">
                <a:solidFill>
                  <a:srgbClr val="F4F7F6"/>
                </a:solidFill>
                <a:latin typeface="Segoe UI"/>
                <a:ea typeface="Segoe UI"/>
                <a:cs typeface="Segoe UI"/>
              </a:defRPr>
            </a:pPr>
            <a:r>
              <a:rPr sz="1950" b="0">
                <a:solidFill>
                  <a:srgbClr val="8FD8D5"/>
                </a:solidFill>
                <a:latin typeface="Segoe UI"/>
                <a:ea typeface="Segoe UI"/>
                <a:cs typeface="Segoe UI"/>
                <a:hlinkClick xmlns:ns1="http://schemas.openxmlformats.org/officeDocument/2006/relationships" ns1:id="rId5">
                  <a:extLst>
                    <a:ext uri="{A12FA001-AC4F-418D-AE19-62706E023703}">
                      <ahyp:hlinkClr xmlns:ahyp="http://schemas.microsoft.com/office/drawing/2018/hyperlinkcolor" val="tx"/>
                    </a:ext>
                  </a:extLst>
                </a:hlinkClick>
              </a:rPr>
              <a:t>jeremiahjwhitehq@gmail.com</a:t>
            </a:r>
          </a:p>
        </p:txBody>
      </p:sp>
      <p:sp>
        <p:nvSpPr>
          <p:cNvPr id="10" name="">
            <a:extLst xmlns:a="http://schemas.openxmlformats.org/drawingml/2006/main">
              <a:ext uri="{FF2B5EF4-FFF2-40B4-BE49-F238E27FC236}">
                <a16:creationId xmlns:a16="http://schemas.microsoft.com/office/drawing/2014/main" id="{CB360543-1DD7-437A-BB7A-2610D3208110}"/>
              </a:ext>
            </a:extLst>
          </p:cNvPr>
          <p:cNvSpPr>
            <a:spLocks xmlns:a="http://schemas.openxmlformats.org/drawingml/2006/main" noGrp="1"/>
          </p:cNvSpPr>
          <p:nvPr/>
        </p:nvSpPr>
        <p:spPr>
          <a:xfrm xmlns:a="http://schemas.openxmlformats.org/drawingml/2006/main">
            <a:off x="647700" y="4514850"/>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F4F7F6"/>
                </a:solidFill>
                <a:latin typeface="Segoe UI"/>
                <a:ea typeface="Segoe UI"/>
                <a:cs typeface="Segoe UI"/>
              </a:defRPr>
            </a:defPPr>
            <a:lvl1pPr>
              <a:buNone/>
              <a:defRPr sz="1875" b="0">
                <a:solidFill>
                  <a:srgbClr val="F4F7F6"/>
                </a:solidFill>
                <a:latin typeface="Segoe UI"/>
                <a:ea typeface="Segoe UI"/>
                <a:cs typeface="Segoe UI"/>
              </a:defRPr>
            </a:lvl1pPr>
            <a:lvl2pPr>
              <a:buNone/>
              <a:defRPr sz="1875" b="0">
                <a:solidFill>
                  <a:srgbClr val="F4F7F6"/>
                </a:solidFill>
                <a:latin typeface="Segoe UI"/>
                <a:ea typeface="Segoe UI"/>
                <a:cs typeface="Segoe UI"/>
              </a:defRPr>
            </a:lvl2pPr>
            <a:lvl3pPr>
              <a:buNone/>
              <a:defRPr sz="1875" b="0">
                <a:solidFill>
                  <a:srgbClr val="F4F7F6"/>
                </a:solidFill>
                <a:latin typeface="Segoe UI"/>
                <a:ea typeface="Segoe UI"/>
                <a:cs typeface="Segoe UI"/>
              </a:defRPr>
            </a:lvl3pPr>
            <a:lvl4pPr>
              <a:buNone/>
              <a:defRPr sz="1875" b="0">
                <a:solidFill>
                  <a:srgbClr val="F4F7F6"/>
                </a:solidFill>
                <a:latin typeface="Segoe UI"/>
                <a:ea typeface="Segoe UI"/>
                <a:cs typeface="Segoe UI"/>
              </a:defRPr>
            </a:lvl4pPr>
            <a:lvl5pPr>
              <a:buNone/>
              <a:defRPr sz="1875" b="0">
                <a:solidFill>
                  <a:srgbClr val="F4F7F6"/>
                </a:solidFill>
                <a:latin typeface="Segoe UI"/>
                <a:ea typeface="Segoe UI"/>
                <a:cs typeface="Segoe UI"/>
              </a:defRPr>
            </a:lvl5pPr>
            <a:lvl6pPr>
              <a:buNone/>
              <a:defRPr sz="1875" b="0">
                <a:solidFill>
                  <a:srgbClr val="F4F7F6"/>
                </a:solidFill>
                <a:latin typeface="Segoe UI"/>
                <a:ea typeface="Segoe UI"/>
                <a:cs typeface="Segoe UI"/>
              </a:defRPr>
            </a:lvl6pPr>
            <a:lvl7pPr>
              <a:buNone/>
              <a:defRPr sz="1875" b="0">
                <a:solidFill>
                  <a:srgbClr val="F4F7F6"/>
                </a:solidFill>
                <a:latin typeface="Segoe UI"/>
                <a:ea typeface="Segoe UI"/>
                <a:cs typeface="Segoe UI"/>
              </a:defRPr>
            </a:lvl7pPr>
            <a:lvl8pPr>
              <a:buNone/>
              <a:defRPr sz="1875" b="0">
                <a:solidFill>
                  <a:srgbClr val="F4F7F6"/>
                </a:solidFill>
                <a:latin typeface="Segoe UI"/>
                <a:ea typeface="Segoe UI"/>
                <a:cs typeface="Segoe UI"/>
              </a:defRPr>
            </a:lvl8pPr>
            <a:lvl9pPr>
              <a:buNone/>
              <a:defRPr sz="1875" b="0">
                <a:solidFill>
                  <a:srgbClr val="F4F7F6"/>
                </a:solidFill>
                <a:latin typeface="Segoe UI"/>
                <a:ea typeface="Segoe UI"/>
                <a:cs typeface="Segoe UI"/>
              </a:defRPr>
            </a:lvl9pPr>
          </a:lstStyle>
          <a:p xmlns:a="http://schemas.openxmlformats.org/drawingml/2006/main">
            <a:pPr>
              <a:buNone/>
              <a:defRPr sz="1875" b="0">
                <a:solidFill>
                  <a:srgbClr val="F4F7F6"/>
                </a:solidFill>
                <a:latin typeface="Segoe UI"/>
                <a:ea typeface="Segoe UI"/>
                <a:cs typeface="Segoe UI"/>
              </a:defRPr>
            </a:pPr>
            <a:r>
              <a:rPr sz="1875" b="0">
                <a:solidFill>
                  <a:srgbClr val="8FD8D5"/>
                </a:solidFill>
                <a:latin typeface="Segoe UI"/>
                <a:ea typeface="Segoe UI"/>
                <a:cs typeface="Segoe UI"/>
                <a:hlinkClick xmlns:ns0="http://schemas.openxmlformats.org/officeDocument/2006/relationships" ns0:id="rId4">
                  <a:extLst>
                    <a:ext uri="{A12FA001-AC4F-418D-AE19-62706E023703}">
                      <ahyp:hlinkClr xmlns:ahyp="http://schemas.microsoft.com/office/drawing/2018/hyperlinkcolor" val="tx"/>
                    </a:ext>
                  </a:extLst>
                </a:hlinkClick>
              </a:rPr>
              <a:t>Live demo: azula-by-jeremiah-white.copperball24.chatgpt.site</a:t>
            </a:r>
          </a:p>
        </p:txBody>
      </p:sp>
      <p:sp>
        <p:nvSpPr>
          <p:cNvPr id="11" name="">
            <a:extLst xmlns:a="http://schemas.openxmlformats.org/drawingml/2006/main">
              <a:ext uri="{FF2B5EF4-FFF2-40B4-BE49-F238E27FC236}">
                <a16:creationId xmlns:a16="http://schemas.microsoft.com/office/drawing/2014/main" id="{94BBC48E-1616-4C08-B938-3B151B64C4ED}"/>
              </a:ext>
            </a:extLst>
          </p:cNvPr>
          <p:cNvSpPr>
            <a:spLocks xmlns:a="http://schemas.openxmlformats.org/drawingml/2006/main" noGrp="1"/>
          </p:cNvSpPr>
          <p:nvPr/>
        </p:nvSpPr>
        <p:spPr>
          <a:xfrm xmlns:a="http://schemas.openxmlformats.org/drawingml/2006/main">
            <a:off x="647700" y="4943475"/>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F4F7F6"/>
                </a:solidFill>
                <a:latin typeface="Segoe UI"/>
                <a:ea typeface="Segoe UI"/>
                <a:cs typeface="Segoe UI"/>
              </a:defRPr>
            </a:defPPr>
            <a:lvl1pPr>
              <a:buNone/>
              <a:defRPr sz="1725" b="0">
                <a:solidFill>
                  <a:srgbClr val="F4F7F6"/>
                </a:solidFill>
                <a:latin typeface="Segoe UI"/>
                <a:ea typeface="Segoe UI"/>
                <a:cs typeface="Segoe UI"/>
              </a:defRPr>
            </a:lvl1pPr>
            <a:lvl2pPr>
              <a:buNone/>
              <a:defRPr sz="1725" b="0">
                <a:solidFill>
                  <a:srgbClr val="F4F7F6"/>
                </a:solidFill>
                <a:latin typeface="Segoe UI"/>
                <a:ea typeface="Segoe UI"/>
                <a:cs typeface="Segoe UI"/>
              </a:defRPr>
            </a:lvl2pPr>
            <a:lvl3pPr>
              <a:buNone/>
              <a:defRPr sz="1725" b="0">
                <a:solidFill>
                  <a:srgbClr val="F4F7F6"/>
                </a:solidFill>
                <a:latin typeface="Segoe UI"/>
                <a:ea typeface="Segoe UI"/>
                <a:cs typeface="Segoe UI"/>
              </a:defRPr>
            </a:lvl3pPr>
            <a:lvl4pPr>
              <a:buNone/>
              <a:defRPr sz="1725" b="0">
                <a:solidFill>
                  <a:srgbClr val="F4F7F6"/>
                </a:solidFill>
                <a:latin typeface="Segoe UI"/>
                <a:ea typeface="Segoe UI"/>
                <a:cs typeface="Segoe UI"/>
              </a:defRPr>
            </a:lvl4pPr>
            <a:lvl5pPr>
              <a:buNone/>
              <a:defRPr sz="1725" b="0">
                <a:solidFill>
                  <a:srgbClr val="F4F7F6"/>
                </a:solidFill>
                <a:latin typeface="Segoe UI"/>
                <a:ea typeface="Segoe UI"/>
                <a:cs typeface="Segoe UI"/>
              </a:defRPr>
            </a:lvl5pPr>
            <a:lvl6pPr>
              <a:buNone/>
              <a:defRPr sz="1725" b="0">
                <a:solidFill>
                  <a:srgbClr val="F4F7F6"/>
                </a:solidFill>
                <a:latin typeface="Segoe UI"/>
                <a:ea typeface="Segoe UI"/>
                <a:cs typeface="Segoe UI"/>
              </a:defRPr>
            </a:lvl6pPr>
            <a:lvl7pPr>
              <a:buNone/>
              <a:defRPr sz="1725" b="0">
                <a:solidFill>
                  <a:srgbClr val="F4F7F6"/>
                </a:solidFill>
                <a:latin typeface="Segoe UI"/>
                <a:ea typeface="Segoe UI"/>
                <a:cs typeface="Segoe UI"/>
              </a:defRPr>
            </a:lvl7pPr>
            <a:lvl8pPr>
              <a:buNone/>
              <a:defRPr sz="1725" b="0">
                <a:solidFill>
                  <a:srgbClr val="F4F7F6"/>
                </a:solidFill>
                <a:latin typeface="Segoe UI"/>
                <a:ea typeface="Segoe UI"/>
                <a:cs typeface="Segoe UI"/>
              </a:defRPr>
            </a:lvl8pPr>
            <a:lvl9pPr>
              <a:buNone/>
              <a:defRPr sz="1725" b="0">
                <a:solidFill>
                  <a:srgbClr val="F4F7F6"/>
                </a:solidFill>
                <a:latin typeface="Segoe UI"/>
                <a:ea typeface="Segoe UI"/>
                <a:cs typeface="Segoe UI"/>
              </a:defRPr>
            </a:lvl9pPr>
          </a:lstStyle>
          <a:p xmlns:a="http://schemas.openxmlformats.org/drawingml/2006/main">
            <a:pPr>
              <a:buNone/>
              <a:defRPr sz="1725" b="0">
                <a:solidFill>
                  <a:srgbClr val="F4F7F6"/>
                </a:solidFill>
                <a:latin typeface="Segoe UI"/>
                <a:ea typeface="Segoe UI"/>
                <a:cs typeface="Segoe UI"/>
              </a:defRPr>
            </a:pPr>
            <a:r>
              <a:rPr sz="1725" b="0">
                <a:solidFill>
                  <a:srgbClr val="F4F7F6"/>
                </a:solidFill>
                <a:latin typeface="Segoe UI"/>
                <a:ea typeface="Segoe UI"/>
                <a:cs typeface="Segoe UI"/>
              </a:rPr>
              <a:t>LinkedIn: linkedin.com/in/jeremiah-white-a90012283</a:t>
            </a:r>
          </a:p>
        </p:txBody>
      </p:sp>
      <p:sp>
        <p:nvSpPr>
          <p:cNvPr id="12" name="">
            <a:extLst xmlns:a="http://schemas.openxmlformats.org/drawingml/2006/main">
              <a:ext uri="{FF2B5EF4-FFF2-40B4-BE49-F238E27FC236}">
                <a16:creationId xmlns:a16="http://schemas.microsoft.com/office/drawing/2014/main" id="{5C1B0226-DE97-41C1-8080-2B658B8BBEF8}"/>
              </a:ext>
            </a:extLst>
          </p:cNvPr>
          <p:cNvSpPr>
            <a:spLocks xmlns:a="http://schemas.openxmlformats.org/drawingml/2006/main" noGrp="1"/>
          </p:cNvSpPr>
          <p:nvPr/>
        </p:nvSpPr>
        <p:spPr>
          <a:xfrm xmlns:a="http://schemas.openxmlformats.org/drawingml/2006/main">
            <a:off x="647700" y="53340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F4F7F6"/>
                </a:solidFill>
                <a:latin typeface="Segoe UI"/>
                <a:ea typeface="Segoe UI"/>
                <a:cs typeface="Segoe UI"/>
              </a:defRPr>
            </a:defPPr>
            <a:lvl1pPr>
              <a:buNone/>
              <a:defRPr sz="1725" b="0">
                <a:solidFill>
                  <a:srgbClr val="F4F7F6"/>
                </a:solidFill>
                <a:latin typeface="Segoe UI"/>
                <a:ea typeface="Segoe UI"/>
                <a:cs typeface="Segoe UI"/>
              </a:defRPr>
            </a:lvl1pPr>
            <a:lvl2pPr>
              <a:buNone/>
              <a:defRPr sz="1725" b="0">
                <a:solidFill>
                  <a:srgbClr val="F4F7F6"/>
                </a:solidFill>
                <a:latin typeface="Segoe UI"/>
                <a:ea typeface="Segoe UI"/>
                <a:cs typeface="Segoe UI"/>
              </a:defRPr>
            </a:lvl2pPr>
            <a:lvl3pPr>
              <a:buNone/>
              <a:defRPr sz="1725" b="0">
                <a:solidFill>
                  <a:srgbClr val="F4F7F6"/>
                </a:solidFill>
                <a:latin typeface="Segoe UI"/>
                <a:ea typeface="Segoe UI"/>
                <a:cs typeface="Segoe UI"/>
              </a:defRPr>
            </a:lvl3pPr>
            <a:lvl4pPr>
              <a:buNone/>
              <a:defRPr sz="1725" b="0">
                <a:solidFill>
                  <a:srgbClr val="F4F7F6"/>
                </a:solidFill>
                <a:latin typeface="Segoe UI"/>
                <a:ea typeface="Segoe UI"/>
                <a:cs typeface="Segoe UI"/>
              </a:defRPr>
            </a:lvl4pPr>
            <a:lvl5pPr>
              <a:buNone/>
              <a:defRPr sz="1725" b="0">
                <a:solidFill>
                  <a:srgbClr val="F4F7F6"/>
                </a:solidFill>
                <a:latin typeface="Segoe UI"/>
                <a:ea typeface="Segoe UI"/>
                <a:cs typeface="Segoe UI"/>
              </a:defRPr>
            </a:lvl5pPr>
            <a:lvl6pPr>
              <a:buNone/>
              <a:defRPr sz="1725" b="0">
                <a:solidFill>
                  <a:srgbClr val="F4F7F6"/>
                </a:solidFill>
                <a:latin typeface="Segoe UI"/>
                <a:ea typeface="Segoe UI"/>
                <a:cs typeface="Segoe UI"/>
              </a:defRPr>
            </a:lvl6pPr>
            <a:lvl7pPr>
              <a:buNone/>
              <a:defRPr sz="1725" b="0">
                <a:solidFill>
                  <a:srgbClr val="F4F7F6"/>
                </a:solidFill>
                <a:latin typeface="Segoe UI"/>
                <a:ea typeface="Segoe UI"/>
                <a:cs typeface="Segoe UI"/>
              </a:defRPr>
            </a:lvl7pPr>
            <a:lvl8pPr>
              <a:buNone/>
              <a:defRPr sz="1725" b="0">
                <a:solidFill>
                  <a:srgbClr val="F4F7F6"/>
                </a:solidFill>
                <a:latin typeface="Segoe UI"/>
                <a:ea typeface="Segoe UI"/>
                <a:cs typeface="Segoe UI"/>
              </a:defRPr>
            </a:lvl8pPr>
            <a:lvl9pPr>
              <a:buNone/>
              <a:defRPr sz="1725" b="0">
                <a:solidFill>
                  <a:srgbClr val="F4F7F6"/>
                </a:solidFill>
                <a:latin typeface="Segoe UI"/>
                <a:ea typeface="Segoe UI"/>
                <a:cs typeface="Segoe UI"/>
              </a:defRPr>
            </a:lvl9pPr>
          </a:lstStyle>
          <a:p xmlns:a="http://schemas.openxmlformats.org/drawingml/2006/main">
            <a:pPr>
              <a:buNone/>
              <a:defRPr sz="1725" b="0">
                <a:solidFill>
                  <a:srgbClr val="F4F7F6"/>
                </a:solidFill>
                <a:latin typeface="Segoe UI"/>
                <a:ea typeface="Segoe UI"/>
                <a:cs typeface="Segoe UI"/>
              </a:defRPr>
            </a:pPr>
            <a:r>
              <a:rPr sz="1725" b="0">
                <a:solidFill>
                  <a:srgbClr val="F4F7F6"/>
                </a:solidFill>
                <a:latin typeface="Segoe UI"/>
                <a:ea typeface="Segoe UI"/>
                <a:cs typeface="Segoe UI"/>
              </a:rPr>
              <a:t>Instagram: instagram.com/jeremiahwhiteee</a:t>
            </a:r>
          </a:p>
        </p:txBody>
      </p:sp>
      <p:sp>
        <p:nvSpPr>
          <p:cNvPr id="13" name="">
            <a:extLst xmlns:a="http://schemas.openxmlformats.org/drawingml/2006/main">
              <a:ext uri="{FF2B5EF4-FFF2-40B4-BE49-F238E27FC236}">
                <a16:creationId xmlns:a16="http://schemas.microsoft.com/office/drawing/2014/main" id="{16AE637F-3F8B-4ADF-9FA5-ECEA3CF56EEF}"/>
              </a:ext>
            </a:extLst>
          </p:cNvPr>
          <p:cNvSpPr>
            <a:spLocks xmlns:a="http://schemas.openxmlformats.org/drawingml/2006/main" noGrp="1"/>
          </p:cNvSpPr>
          <p:nvPr/>
        </p:nvSpPr>
        <p:spPr>
          <a:xfrm xmlns:a="http://schemas.openxmlformats.org/drawingml/2006/main">
            <a:off x="647700" y="574357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F4F7F6"/>
                </a:solidFill>
                <a:latin typeface="Segoe UI"/>
                <a:ea typeface="Segoe UI"/>
                <a:cs typeface="Segoe UI"/>
              </a:defRPr>
            </a:defPPr>
            <a:lvl1pPr>
              <a:buNone/>
              <a:defRPr sz="1725" b="0">
                <a:solidFill>
                  <a:srgbClr val="F4F7F6"/>
                </a:solidFill>
                <a:latin typeface="Segoe UI"/>
                <a:ea typeface="Segoe UI"/>
                <a:cs typeface="Segoe UI"/>
              </a:defRPr>
            </a:lvl1pPr>
            <a:lvl2pPr>
              <a:buNone/>
              <a:defRPr sz="1725" b="0">
                <a:solidFill>
                  <a:srgbClr val="F4F7F6"/>
                </a:solidFill>
                <a:latin typeface="Segoe UI"/>
                <a:ea typeface="Segoe UI"/>
                <a:cs typeface="Segoe UI"/>
              </a:defRPr>
            </a:lvl2pPr>
            <a:lvl3pPr>
              <a:buNone/>
              <a:defRPr sz="1725" b="0">
                <a:solidFill>
                  <a:srgbClr val="F4F7F6"/>
                </a:solidFill>
                <a:latin typeface="Segoe UI"/>
                <a:ea typeface="Segoe UI"/>
                <a:cs typeface="Segoe UI"/>
              </a:defRPr>
            </a:lvl3pPr>
            <a:lvl4pPr>
              <a:buNone/>
              <a:defRPr sz="1725" b="0">
                <a:solidFill>
                  <a:srgbClr val="F4F7F6"/>
                </a:solidFill>
                <a:latin typeface="Segoe UI"/>
                <a:ea typeface="Segoe UI"/>
                <a:cs typeface="Segoe UI"/>
              </a:defRPr>
            </a:lvl4pPr>
            <a:lvl5pPr>
              <a:buNone/>
              <a:defRPr sz="1725" b="0">
                <a:solidFill>
                  <a:srgbClr val="F4F7F6"/>
                </a:solidFill>
                <a:latin typeface="Segoe UI"/>
                <a:ea typeface="Segoe UI"/>
                <a:cs typeface="Segoe UI"/>
              </a:defRPr>
            </a:lvl5pPr>
            <a:lvl6pPr>
              <a:buNone/>
              <a:defRPr sz="1725" b="0">
                <a:solidFill>
                  <a:srgbClr val="F4F7F6"/>
                </a:solidFill>
                <a:latin typeface="Segoe UI"/>
                <a:ea typeface="Segoe UI"/>
                <a:cs typeface="Segoe UI"/>
              </a:defRPr>
            </a:lvl6pPr>
            <a:lvl7pPr>
              <a:buNone/>
              <a:defRPr sz="1725" b="0">
                <a:solidFill>
                  <a:srgbClr val="F4F7F6"/>
                </a:solidFill>
                <a:latin typeface="Segoe UI"/>
                <a:ea typeface="Segoe UI"/>
                <a:cs typeface="Segoe UI"/>
              </a:defRPr>
            </a:lvl7pPr>
            <a:lvl8pPr>
              <a:buNone/>
              <a:defRPr sz="1725" b="0">
                <a:solidFill>
                  <a:srgbClr val="F4F7F6"/>
                </a:solidFill>
                <a:latin typeface="Segoe UI"/>
                <a:ea typeface="Segoe UI"/>
                <a:cs typeface="Segoe UI"/>
              </a:defRPr>
            </a:lvl8pPr>
            <a:lvl9pPr>
              <a:buNone/>
              <a:defRPr sz="1725" b="0">
                <a:solidFill>
                  <a:srgbClr val="F4F7F6"/>
                </a:solidFill>
                <a:latin typeface="Segoe UI"/>
                <a:ea typeface="Segoe UI"/>
                <a:cs typeface="Segoe UI"/>
              </a:defRPr>
            </a:lvl9pPr>
          </a:lstStyle>
          <a:p xmlns:a="http://schemas.openxmlformats.org/drawingml/2006/main">
            <a:pPr>
              <a:buNone/>
              <a:defRPr sz="1725" b="0">
                <a:solidFill>
                  <a:srgbClr val="F4F7F6"/>
                </a:solidFill>
                <a:latin typeface="Segoe UI"/>
                <a:ea typeface="Segoe UI"/>
                <a:cs typeface="Segoe UI"/>
              </a:defRPr>
            </a:pPr>
            <a:r>
              <a:rPr sz="1725" b="0">
                <a:solidFill>
                  <a:srgbClr val="F4F7F6"/>
                </a:solidFill>
                <a:latin typeface="Segoe UI"/>
                <a:ea typeface="Segoe UI"/>
                <a:cs typeface="Segoe UI"/>
              </a:rPr>
              <a:t>Valuation, instrument and terms remain undecided.</a:t>
            </a:r>
          </a:p>
        </p:txBody>
      </p:sp>
    </p:spTree>
    <p:extLst>
      <p:ext uri="{BB962C8B-B14F-4D97-AF65-F5344CB8AC3E}">
        <p14:creationId xmlns:p14="http://schemas.microsoft.com/office/powerpoint/2010/main" val="824747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8FD8D5"/>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2026-10-27T01:33:50.5940000Z</dcterms:created>
  <dcterms:modified xsi:type="dcterms:W3CDTF">2026-10-27T01:33:50.5940000Z</dcterms:modified>
</coreProperties>
</file>